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76" r:id="rId2"/>
    <p:sldId id="305" r:id="rId3"/>
    <p:sldId id="339" r:id="rId4"/>
    <p:sldId id="442" r:id="rId5"/>
    <p:sldId id="335" r:id="rId6"/>
    <p:sldId id="443" r:id="rId7"/>
    <p:sldId id="444" r:id="rId8"/>
    <p:sldId id="363" r:id="rId9"/>
    <p:sldId id="445" r:id="rId10"/>
    <p:sldId id="312" r:id="rId11"/>
    <p:sldId id="334" r:id="rId12"/>
    <p:sldId id="446" r:id="rId13"/>
    <p:sldId id="447" r:id="rId14"/>
    <p:sldId id="448" r:id="rId15"/>
    <p:sldId id="449" r:id="rId16"/>
    <p:sldId id="450" r:id="rId17"/>
    <p:sldId id="451" r:id="rId18"/>
    <p:sldId id="412" r:id="rId19"/>
    <p:sldId id="452" r:id="rId20"/>
    <p:sldId id="453" r:id="rId21"/>
    <p:sldId id="454" r:id="rId22"/>
    <p:sldId id="455" r:id="rId23"/>
    <p:sldId id="457" r:id="rId24"/>
    <p:sldId id="477" r:id="rId25"/>
    <p:sldId id="458" r:id="rId26"/>
    <p:sldId id="461" r:id="rId27"/>
    <p:sldId id="459" r:id="rId28"/>
    <p:sldId id="460" r:id="rId29"/>
    <p:sldId id="463" r:id="rId30"/>
    <p:sldId id="462" r:id="rId31"/>
    <p:sldId id="464" r:id="rId32"/>
    <p:sldId id="465" r:id="rId33"/>
    <p:sldId id="466" r:id="rId34"/>
    <p:sldId id="467" r:id="rId35"/>
    <p:sldId id="468" r:id="rId36"/>
    <p:sldId id="469" r:id="rId37"/>
    <p:sldId id="470" r:id="rId38"/>
    <p:sldId id="471" r:id="rId39"/>
    <p:sldId id="472" r:id="rId40"/>
    <p:sldId id="473" r:id="rId41"/>
    <p:sldId id="474" r:id="rId42"/>
    <p:sldId id="476" r:id="rId43"/>
    <p:sldId id="478" r:id="rId44"/>
    <p:sldId id="480" r:id="rId45"/>
    <p:sldId id="483" r:id="rId46"/>
    <p:sldId id="481" r:id="rId47"/>
    <p:sldId id="485" r:id="rId48"/>
    <p:sldId id="482" r:id="rId49"/>
    <p:sldId id="486" r:id="rId50"/>
    <p:sldId id="484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255"/>
    <a:srgbClr val="00A8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2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20" y="3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>
                <a:solidFill>
                  <a:schemeClr val="tx1"/>
                </a:solidFill>
                <a:latin typeface="Kaspersky Sans Display Medium" panose="020B0003020000020004" pitchFamily="34" charset="0"/>
              </a:rPr>
              <a:t>Персональная</a:t>
            </a:r>
            <a:r>
              <a:rPr lang="en-US" sz="2400" dirty="0">
                <a:solidFill>
                  <a:schemeClr val="tx1"/>
                </a:solidFill>
                <a:latin typeface="Kaspersky Sans Display Medium" panose="020B0003020000020004" pitchFamily="34" charset="0"/>
              </a:rPr>
              <a:t> </a:t>
            </a:r>
          </a:p>
        </c:rich>
      </c:tx>
      <c:layout>
        <c:manualLayout>
          <c:xMode val="edge"/>
          <c:yMode val="edge"/>
          <c:x val="2.6865216402976618E-2"/>
          <c:y val="3.52814660422349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627842027559056"/>
          <c:y val="0.14086896279103328"/>
          <c:w val="0.51852891240157484"/>
          <c:h val="0.777793320755824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Персональная статистика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BEE9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8A4-48E1-A501-A23A7638A129}"/>
              </c:ext>
            </c:extLst>
          </c:dPt>
          <c:dPt>
            <c:idx val="1"/>
            <c:bubble3D val="0"/>
            <c:spPr>
              <a:solidFill>
                <a:srgbClr val="C6FF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48A4-48E1-A501-A23A7638A129}"/>
              </c:ext>
            </c:extLst>
          </c:dPt>
          <c:dPt>
            <c:idx val="2"/>
            <c:bubble3D val="0"/>
            <c:spPr>
              <a:solidFill>
                <a:srgbClr val="FFD4B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902-412E-A631-95699A57254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902-412E-A631-95699A57254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902-412E-A631-95699A57254C}"/>
              </c:ext>
            </c:extLst>
          </c:dPt>
          <c:dPt>
            <c:idx val="5"/>
            <c:bubble3D val="0"/>
            <c:spPr>
              <a:solidFill>
                <a:srgbClr val="E97D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F902-412E-A631-95699A57254C}"/>
              </c:ext>
            </c:extLst>
          </c:dPt>
          <c:dPt>
            <c:idx val="6"/>
            <c:bubble3D val="0"/>
            <c:spPr>
              <a:solidFill>
                <a:srgbClr val="FF7D9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F902-412E-A631-95699A57254C}"/>
              </c:ext>
            </c:extLst>
          </c:dPt>
          <c:dPt>
            <c:idx val="7"/>
            <c:bubble3D val="0"/>
            <c:spPr>
              <a:solidFill>
                <a:srgbClr val="A87D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F902-412E-A631-95699A57254C}"/>
              </c:ext>
            </c:extLst>
          </c:dPt>
          <c:dPt>
            <c:idx val="8"/>
            <c:bubble3D val="0"/>
            <c:spPr>
              <a:solidFill>
                <a:srgbClr val="FFE97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F902-412E-A631-95699A57254C}"/>
              </c:ext>
            </c:extLst>
          </c:dPt>
          <c:dPt>
            <c:idx val="9"/>
            <c:bubble3D val="0"/>
            <c:spPr>
              <a:solidFill>
                <a:srgbClr val="8DFFB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F902-412E-A631-95699A57254C}"/>
              </c:ext>
            </c:extLst>
          </c:dPt>
          <c:dPt>
            <c:idx val="10"/>
            <c:bubble3D val="0"/>
            <c:spPr>
              <a:solidFill>
                <a:srgbClr val="7392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F902-412E-A631-95699A57254C}"/>
              </c:ext>
            </c:extLst>
          </c:dPt>
          <c:dPt>
            <c:idx val="11"/>
            <c:bubble3D val="0"/>
            <c:spPr>
              <a:solidFill>
                <a:srgbClr val="ECEFF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F902-412E-A631-95699A57254C}"/>
              </c:ext>
            </c:extLst>
          </c:dPt>
          <c:dLbls>
            <c:dLbl>
              <c:idx val="0"/>
              <c:layout>
                <c:manualLayout>
                  <c:x val="0.10122059884712707"/>
                  <c:y val="-1.6252280947659167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8A4-48E1-A501-A23A7638A129}"/>
                </c:ext>
              </c:extLst>
            </c:dLbl>
            <c:dLbl>
              <c:idx val="2"/>
              <c:layout>
                <c:manualLayout>
                  <c:x val="9.1891474844155566E-2"/>
                  <c:y val="-0.22668486362048504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902-412E-A631-95699A57254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Kaspersky Sans Display" panose="020B00030200000200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Применяют</c:v>
                </c:pt>
                <c:pt idx="1">
                  <c:v>Слышали</c:v>
                </c:pt>
                <c:pt idx="2">
                  <c:v>Не слышали 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</c:v>
                </c:pt>
                <c:pt idx="1">
                  <c:v>7</c:v>
                </c:pt>
                <c:pt idx="2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A4-48E1-A501-A23A7638A1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alpha val="8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>
                <a:solidFill>
                  <a:schemeClr val="tx1"/>
                </a:solidFill>
                <a:latin typeface="Kaspersky Sans Display Medium" panose="020B0003020000020004" pitchFamily="34" charset="0"/>
              </a:rPr>
              <a:t>Общая </a:t>
            </a:r>
          </a:p>
          <a:p>
            <a:pPr algn="l">
              <a:defRPr>
                <a:solidFill>
                  <a:schemeClr val="tx1"/>
                </a:solidFill>
              </a:defRPr>
            </a:pPr>
            <a:r>
              <a:rPr lang="ru-RU" sz="1100" dirty="0">
                <a:solidFill>
                  <a:schemeClr val="tx1"/>
                </a:solidFill>
                <a:latin typeface="Kaspersky Sans Display Medium" panose="020B0003020000020004" pitchFamily="34" charset="0"/>
              </a:rPr>
              <a:t>(оценка по </a:t>
            </a:r>
            <a:r>
              <a:rPr lang="en-US" sz="1100" dirty="0">
                <a:solidFill>
                  <a:schemeClr val="tx1"/>
                </a:solidFill>
                <a:latin typeface="Kaspersky Sans Display Medium" panose="020B0003020000020004" pitchFamily="34" charset="0"/>
              </a:rPr>
              <a:t>GitHub, SO,</a:t>
            </a:r>
            <a:r>
              <a:rPr lang="en-US" sz="1100" baseline="0" dirty="0">
                <a:solidFill>
                  <a:schemeClr val="tx1"/>
                </a:solidFill>
                <a:latin typeface="Kaspersky Sans Display Medium" panose="020B0003020000020004" pitchFamily="34" charset="0"/>
              </a:rPr>
              <a:t> </a:t>
            </a:r>
            <a:r>
              <a:rPr lang="ru-RU" sz="1100" baseline="0" dirty="0">
                <a:solidFill>
                  <a:schemeClr val="tx1"/>
                </a:solidFill>
                <a:latin typeface="Kaspersky Sans Display Medium" panose="020B0003020000020004" pitchFamily="34" charset="0"/>
              </a:rPr>
              <a:t>конференциям</a:t>
            </a:r>
            <a:r>
              <a:rPr lang="ru-RU" sz="1100" dirty="0">
                <a:solidFill>
                  <a:schemeClr val="tx1"/>
                </a:solidFill>
                <a:latin typeface="Kaspersky Sans Display Medium" panose="020B0003020000020004" pitchFamily="34" charset="0"/>
              </a:rPr>
              <a:t>)</a:t>
            </a:r>
            <a:r>
              <a:rPr lang="en-US" sz="1100" dirty="0">
                <a:solidFill>
                  <a:schemeClr val="tx1"/>
                </a:solidFill>
                <a:latin typeface="Kaspersky Sans Display Medium" panose="020B0003020000020004" pitchFamily="34" charset="0"/>
              </a:rPr>
              <a:t> </a:t>
            </a:r>
          </a:p>
        </c:rich>
      </c:tx>
      <c:layout>
        <c:manualLayout>
          <c:xMode val="edge"/>
          <c:yMode val="edge"/>
          <c:x val="2.6865216402976618E-2"/>
          <c:y val="3.52814660422349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627842027559056"/>
          <c:y val="0.14086896279103328"/>
          <c:w val="0.51852891240157484"/>
          <c:h val="0.777793320755824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Персональная статистика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BEE9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9A7-4462-B364-29DAE9A7BF4F}"/>
              </c:ext>
            </c:extLst>
          </c:dPt>
          <c:dPt>
            <c:idx val="1"/>
            <c:bubble3D val="0"/>
            <c:spPr>
              <a:solidFill>
                <a:srgbClr val="C6FF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9A7-4462-B364-29DAE9A7BF4F}"/>
              </c:ext>
            </c:extLst>
          </c:dPt>
          <c:dPt>
            <c:idx val="2"/>
            <c:bubble3D val="0"/>
            <c:spPr>
              <a:solidFill>
                <a:srgbClr val="FFD4B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9A7-4462-B364-29DAE9A7BF4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9A7-4462-B364-29DAE9A7BF4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A7-4462-B364-29DAE9A7BF4F}"/>
              </c:ext>
            </c:extLst>
          </c:dPt>
          <c:dPt>
            <c:idx val="5"/>
            <c:bubble3D val="0"/>
            <c:spPr>
              <a:solidFill>
                <a:srgbClr val="E97D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9A7-4462-B364-29DAE9A7BF4F}"/>
              </c:ext>
            </c:extLst>
          </c:dPt>
          <c:dPt>
            <c:idx val="6"/>
            <c:bubble3D val="0"/>
            <c:spPr>
              <a:solidFill>
                <a:srgbClr val="FF7D9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69A7-4462-B364-29DAE9A7BF4F}"/>
              </c:ext>
            </c:extLst>
          </c:dPt>
          <c:dPt>
            <c:idx val="7"/>
            <c:bubble3D val="0"/>
            <c:spPr>
              <a:solidFill>
                <a:srgbClr val="A87D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69A7-4462-B364-29DAE9A7BF4F}"/>
              </c:ext>
            </c:extLst>
          </c:dPt>
          <c:dPt>
            <c:idx val="8"/>
            <c:bubble3D val="0"/>
            <c:spPr>
              <a:solidFill>
                <a:srgbClr val="FFE97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69A7-4462-B364-29DAE9A7BF4F}"/>
              </c:ext>
            </c:extLst>
          </c:dPt>
          <c:dPt>
            <c:idx val="9"/>
            <c:bubble3D val="0"/>
            <c:spPr>
              <a:solidFill>
                <a:srgbClr val="8DFFB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69A7-4462-B364-29DAE9A7BF4F}"/>
              </c:ext>
            </c:extLst>
          </c:dPt>
          <c:dPt>
            <c:idx val="10"/>
            <c:bubble3D val="0"/>
            <c:spPr>
              <a:solidFill>
                <a:srgbClr val="7392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69A7-4462-B364-29DAE9A7BF4F}"/>
              </c:ext>
            </c:extLst>
          </c:dPt>
          <c:dPt>
            <c:idx val="11"/>
            <c:bubble3D val="0"/>
            <c:spPr>
              <a:solidFill>
                <a:srgbClr val="ECEFF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69A7-4462-B364-29DAE9A7BF4F}"/>
              </c:ext>
            </c:extLst>
          </c:dPt>
          <c:dLbls>
            <c:dLbl>
              <c:idx val="0"/>
              <c:layout>
                <c:manualLayout>
                  <c:x val="-6.2046912774168753E-2"/>
                  <c:y val="0.12141123290961178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9A7-4462-B364-29DAE9A7BF4F}"/>
                </c:ext>
              </c:extLst>
            </c:dLbl>
            <c:dLbl>
              <c:idx val="1"/>
              <c:layout>
                <c:manualLayout>
                  <c:x val="-0.14463513178072665"/>
                  <c:y val="4.3455903796339186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9A7-4462-B364-29DAE9A7BF4F}"/>
                </c:ext>
              </c:extLst>
            </c:dLbl>
            <c:dLbl>
              <c:idx val="2"/>
              <c:layout>
                <c:manualLayout>
                  <c:x val="0.18505652870131534"/>
                  <c:y val="-7.1664693874050056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9A7-4462-B364-29DAE9A7BF4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Kaspersky Sans Display" panose="020B00030200000200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Слышали и применяют</c:v>
                </c:pt>
                <c:pt idx="1">
                  <c:v>Слышали</c:v>
                </c:pt>
                <c:pt idx="2">
                  <c:v>Не слышали 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</c:v>
                </c:pt>
                <c:pt idx="1">
                  <c:v>25</c:v>
                </c:pt>
                <c:pt idx="2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69A7-4462-B364-29DAE9A7BF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2651256210387682"/>
          <c:y val="0.21741182474739676"/>
          <c:w val="0.22301044515056626"/>
          <c:h val="0.3254734702279862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rgbClr val="1D1D1B"/>
              </a:solidFill>
              <a:latin typeface="Kaspersky Sans Display Light" panose="020B00030200000200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alpha val="8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0.30746</cdr:x>
      <cdr:y>0.42353</cdr:y>
    </cdr:from>
    <cdr:to>
      <cdr:x>0.41996</cdr:x>
      <cdr:y>0.46835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B694C6C2-70E9-44FC-9CF9-C05CE67EE547}"/>
            </a:ext>
          </a:extLst>
        </cdr:cNvPr>
        <cdr:cNvSpPr txBox="1"/>
      </cdr:nvSpPr>
      <cdr:spPr>
        <a:xfrm xmlns:a="http://schemas.openxmlformats.org/drawingml/2006/main">
          <a:off x="1568232" y="1481326"/>
          <a:ext cx="573822" cy="15676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 anchor="ctr"/>
        <a:lstStyle xmlns:a="http://schemas.openxmlformats.org/drawingml/2006/main"/>
        <a:p xmlns:a="http://schemas.openxmlformats.org/drawingml/2006/main">
          <a:pPr algn="ctr"/>
          <a:endParaRPr lang="ru-RU" sz="1600" dirty="0">
            <a:solidFill>
              <a:schemeClr val="tx1">
                <a:lumMod val="75000"/>
                <a:lumOff val="25000"/>
              </a:schemeClr>
            </a:solidFill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0.30746</cdr:x>
      <cdr:y>0.42353</cdr:y>
    </cdr:from>
    <cdr:to>
      <cdr:x>0.41996</cdr:x>
      <cdr:y>0.46835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B694C6C2-70E9-44FC-9CF9-C05CE67EE547}"/>
            </a:ext>
          </a:extLst>
        </cdr:cNvPr>
        <cdr:cNvSpPr txBox="1"/>
      </cdr:nvSpPr>
      <cdr:spPr>
        <a:xfrm xmlns:a="http://schemas.openxmlformats.org/drawingml/2006/main">
          <a:off x="1568232" y="1481326"/>
          <a:ext cx="573822" cy="15676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 anchor="ctr"/>
        <a:lstStyle xmlns:a="http://schemas.openxmlformats.org/drawingml/2006/main"/>
        <a:p xmlns:a="http://schemas.openxmlformats.org/drawingml/2006/main">
          <a:pPr algn="ctr"/>
          <a:endParaRPr lang="ru-RU" sz="1600" dirty="0">
            <a:solidFill>
              <a:schemeClr val="tx1">
                <a:lumMod val="75000"/>
                <a:lumOff val="25000"/>
              </a:schemeClr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CE7B09-89E1-47A0-8DD8-45F5AD9B5C31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481B11-FBFF-457E-B742-A7D74DD4A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661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38E84-BC9D-EBD4-E210-B6E5D4FCE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43E01E-CE57-2113-A011-D3E05A5FB5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CD6914-70EE-2F92-89B0-2E3BF85792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7A2D13-AD85-1BAF-0BBC-DD40D8B35C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6077CE-F371-4E85-BEC5-CCB5C36920B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0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66AE-D7E2-625A-EBD8-05ADF2E9E0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99A02E-B130-79A1-EB20-52568DE60B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8F907-32B3-8A84-A876-1F8581864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9F810-6BEC-638B-3C02-139BE2B9C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D0127-9768-BEC4-7DAF-A08995BFF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91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9F7AF-444C-EE3D-191D-B6C387F2A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008595-66FE-0FC0-28A1-668045AA8A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EC8E2-84D3-6506-4960-CA627F130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88716-6313-0591-BD03-D1BBE88E7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45506-37B9-7441-E81F-AE9F2A3A3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07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EDC668-3183-034F-ACF8-EC18F2CA1D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2C00DA-8034-888A-7133-AEC8B94CC4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F1CA0-EDCF-18DF-3498-5B970A4EC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A991A-037C-2EB8-C7F6-119431F12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D8C45-0A00-01FC-C90E-63B3681F3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2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43339" y="1049828"/>
            <a:ext cx="7838661" cy="240026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9333" b="1" i="0">
                <a:solidFill>
                  <a:srgbClr val="000000"/>
                </a:solidFill>
                <a:latin typeface="Kaspersky Sans Display Semibold" panose="020B00030200000200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How-to Deck</a:t>
            </a:r>
            <a:endParaRPr lang="ru-RU" dirty="0"/>
          </a:p>
        </p:txBody>
      </p:sp>
      <p:pic>
        <p:nvPicPr>
          <p:cNvPr id="9" name="Рисунок 8" descr="Kaspersky logo black.png_645E5772.png">
            <a:extLst>
              <a:ext uri="{FF2B5EF4-FFF2-40B4-BE49-F238E27FC236}">
                <a16:creationId xmlns:a16="http://schemas.microsoft.com/office/drawing/2014/main" id="{20E0C0FE-FEC0-495E-BC7A-20DBC4A0AF9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78" y="5920877"/>
            <a:ext cx="2488628" cy="937124"/>
          </a:xfrm>
          <a:prstGeom prst="rect">
            <a:avLst/>
          </a:prstGeom>
        </p:spPr>
      </p:pic>
      <p:sp>
        <p:nvSpPr>
          <p:cNvPr id="5" name="Текст 3">
            <a:extLst>
              <a:ext uri="{FF2B5EF4-FFF2-40B4-BE49-F238E27FC236}">
                <a16:creationId xmlns:a16="http://schemas.microsoft.com/office/drawing/2014/main" id="{5787D4D6-3870-E146-BB05-FB6F6BF71C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1345" y="308654"/>
            <a:ext cx="3024404" cy="464428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1867" b="0" i="0">
                <a:solidFill>
                  <a:srgbClr val="000000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/>
            </a:lvl5pPr>
          </a:lstStyle>
          <a:p>
            <a:pPr lvl="0"/>
            <a:r>
              <a:rPr lang="en-US" dirty="0"/>
              <a:t>Event name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A842256-54E1-92B4-8AF7-36E437D6AB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72875" y="4389107"/>
            <a:ext cx="3599723" cy="18448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rgbClr val="000000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/>
            </a:lvl5pPr>
          </a:lstStyle>
          <a:p>
            <a:pPr lvl="0"/>
            <a:r>
              <a:rPr lang="en-US" dirty="0"/>
              <a:t>Speaker person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75390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+subtitle+image+speaker info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062240C-E341-443E-93A5-4F63D7A6F9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72198" y="4101075"/>
            <a:ext cx="3023279" cy="220824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 i="0">
                <a:latin typeface="+mn-lt"/>
              </a:defRPr>
            </a:lvl1pPr>
            <a:lvl2pPr marL="0" indent="0">
              <a:buNone/>
              <a:defRPr sz="2000">
                <a:latin typeface="Kaspersky Sans Display" panose="020B0003020000020004" pitchFamily="34" charset="0"/>
              </a:defRPr>
            </a:lvl2pPr>
          </a:lstStyle>
          <a:p>
            <a:pPr lvl="0"/>
            <a:r>
              <a:rPr lang="en-US" dirty="0"/>
              <a:t>Speaker person</a:t>
            </a:r>
            <a:endParaRPr lang="ru-RU" dirty="0"/>
          </a:p>
          <a:p>
            <a:pPr lvl="1"/>
            <a:endParaRPr lang="ru-RU" dirty="0"/>
          </a:p>
          <a:p>
            <a:pPr lvl="1"/>
            <a:r>
              <a:rPr lang="en-US" dirty="0"/>
              <a:t>Speaker title</a:t>
            </a:r>
          </a:p>
          <a:p>
            <a:pPr lvl="1"/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socialmediahandle</a:t>
            </a:r>
            <a:endParaRPr lang="ru-RU" dirty="0"/>
          </a:p>
        </p:txBody>
      </p:sp>
      <p:sp>
        <p:nvSpPr>
          <p:cNvPr id="1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151453" y="1268762"/>
            <a:ext cx="5904655" cy="196821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4667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1867"/>
            </a:lvl5pPr>
          </a:lstStyle>
          <a:p>
            <a:r>
              <a:rPr lang="en-US" dirty="0"/>
              <a:t>Talk Title</a:t>
            </a:r>
            <a:endParaRPr lang="ru-RU" dirty="0"/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12" hasCustomPrompt="1"/>
          </p:nvPr>
        </p:nvSpPr>
        <p:spPr>
          <a:xfrm>
            <a:off x="1151468" y="4101076"/>
            <a:ext cx="5904640" cy="220824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Pct val="108000"/>
              <a:buFontTx/>
              <a:buNone/>
              <a:defRPr sz="1867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1867"/>
            </a:lvl5pPr>
          </a:lstStyle>
          <a:p>
            <a:pPr lvl="0"/>
            <a:r>
              <a:rPr lang="en-US" dirty="0"/>
              <a:t>Subtitle</a:t>
            </a:r>
            <a:endParaRPr lang="ru-RU" dirty="0"/>
          </a:p>
        </p:txBody>
      </p:sp>
      <p:sp>
        <p:nvSpPr>
          <p:cNvPr id="10" name="Рисунок 9"/>
          <p:cNvSpPr>
            <a:spLocks noGrp="1"/>
          </p:cNvSpPr>
          <p:nvPr>
            <p:ph type="pic" sz="quarter" idx="16" hasCustomPrompt="1"/>
          </p:nvPr>
        </p:nvSpPr>
        <p:spPr>
          <a:xfrm>
            <a:off x="8015667" y="1508786"/>
            <a:ext cx="1919816" cy="1920213"/>
          </a:xfrm>
          <a:prstGeom prst="rect">
            <a:avLst/>
          </a:prstGeom>
        </p:spPr>
        <p:txBody>
          <a:bodyPr/>
          <a:lstStyle>
            <a:lvl1pPr algn="ctr">
              <a:buNone/>
              <a:defRPr sz="1333">
                <a:latin typeface="Kaspersky Sans Display" panose="020B0003020000020004" pitchFamily="34" charset="0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024B81-98E0-4AC3-AA79-05A9E7195951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3215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+3 icons boxes+3 texts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Текст 7"/>
          <p:cNvSpPr>
            <a:spLocks noGrp="1"/>
          </p:cNvSpPr>
          <p:nvPr>
            <p:ph type="body" sz="quarter" idx="16" hasCustomPrompt="1"/>
          </p:nvPr>
        </p:nvSpPr>
        <p:spPr>
          <a:xfrm>
            <a:off x="1151451" y="2900941"/>
            <a:ext cx="3024336" cy="15841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 b="1" i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1867" b="0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>
                <a:latin typeface="Kaspersky Sans Display" panose="020B0003020000020004" pitchFamily="34" charset="0"/>
              </a:defRPr>
            </a:lvl5pPr>
          </a:lstStyle>
          <a:p>
            <a:pPr lvl="0"/>
            <a:r>
              <a:rPr lang="en-US" dirty="0"/>
              <a:t>Icons</a:t>
            </a:r>
            <a:endParaRPr lang="ru-RU" dirty="0"/>
          </a:p>
          <a:p>
            <a:pPr lvl="4"/>
            <a:r>
              <a:rPr lang="en-US" sz="1867" dirty="0"/>
              <a:t>Browse through our PPT Toolkit to look for the one you need.</a:t>
            </a:r>
            <a:endParaRPr lang="ru-RU" sz="1867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8CF024-F58E-477E-A99B-B94DCBCE564E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13" name="Текст 7">
            <a:extLst>
              <a:ext uri="{FF2B5EF4-FFF2-40B4-BE49-F238E27FC236}">
                <a16:creationId xmlns:a16="http://schemas.microsoft.com/office/drawing/2014/main" id="{352FA027-CBA9-4EE1-AEEF-DA2ECEC25B3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91727" y="2900941"/>
            <a:ext cx="3024336" cy="15841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 b="1" i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1867" b="0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>
                <a:latin typeface="Kaspersky Sans Display" panose="020B0003020000020004" pitchFamily="34" charset="0"/>
              </a:defRPr>
            </a:lvl5pPr>
          </a:lstStyle>
          <a:p>
            <a:pPr lvl="0"/>
            <a:r>
              <a:rPr lang="en-US" dirty="0"/>
              <a:t>Copy/Paste</a:t>
            </a:r>
            <a:endParaRPr lang="ru-RU" dirty="0"/>
          </a:p>
          <a:p>
            <a:pPr lvl="4"/>
            <a:r>
              <a:rPr lang="en-US" sz="1867" dirty="0"/>
              <a:t>You can copy and paste icons between PowerPoint files.</a:t>
            </a:r>
          </a:p>
        </p:txBody>
      </p:sp>
      <p:sp>
        <p:nvSpPr>
          <p:cNvPr id="14" name="Текст 7">
            <a:extLst>
              <a:ext uri="{FF2B5EF4-FFF2-40B4-BE49-F238E27FC236}">
                <a16:creationId xmlns:a16="http://schemas.microsoft.com/office/drawing/2014/main" id="{B6229EBE-BFE2-488A-B830-D0D28675D96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32003" y="2900941"/>
            <a:ext cx="3024336" cy="15841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 b="1" i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1867" b="0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>
                <a:latin typeface="Kaspersky Sans Display" panose="020B0003020000020004" pitchFamily="34" charset="0"/>
              </a:defRPr>
            </a:lvl5pPr>
          </a:lstStyle>
          <a:p>
            <a:pPr lvl="0"/>
            <a:r>
              <a:rPr lang="en-US" dirty="0"/>
              <a:t>Updates</a:t>
            </a:r>
            <a:endParaRPr lang="ru-RU" dirty="0"/>
          </a:p>
          <a:p>
            <a:pPr lvl="4"/>
            <a:r>
              <a:rPr lang="en-US" sz="1867" dirty="0"/>
              <a:t>We’ll keep you posted about updates to our custom icon set.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1BDFF9C8-18D2-F642-81ED-B48D42D5032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274313" y="2036845"/>
            <a:ext cx="769976" cy="679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latin typeface="Kaspersky Sans Display" panose="020B0003020000020004" pitchFamily="34" charset="0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89BBF703-EF88-234C-A415-46B0D4F6FA7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117135" y="2036845"/>
            <a:ext cx="769976" cy="679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latin typeface="Kaspersky Sans Display" panose="020B0003020000020004" pitchFamily="34" charset="0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82807807-A630-8B4C-9E7A-03B00CE3A38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959957" y="2036845"/>
            <a:ext cx="769976" cy="679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latin typeface="Kaspersky Sans Display" panose="020B0003020000020004" pitchFamily="34" charset="0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2" name="Текст 3">
            <a:extLst>
              <a:ext uri="{FF2B5EF4-FFF2-40B4-BE49-F238E27FC236}">
                <a16:creationId xmlns:a16="http://schemas.microsoft.com/office/drawing/2014/main" id="{CD42372F-3464-FC44-04BF-C2BE726C14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1345" y="308653"/>
            <a:ext cx="11712521" cy="42931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/>
            </a:lvl5pPr>
          </a:lstStyle>
          <a:p>
            <a:pPr lvl="0"/>
            <a:r>
              <a:rPr lang="en-US" dirty="0"/>
              <a:t>3 icons with 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9273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+text block+3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151453" y="1268762"/>
            <a:ext cx="3984441" cy="2160239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667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4667" b="1"/>
            </a:lvl2pPr>
            <a:lvl3pPr marL="0" indent="0">
              <a:spcBef>
                <a:spcPts val="0"/>
              </a:spcBef>
              <a:buNone/>
              <a:defRPr sz="4667"/>
            </a:lvl3pPr>
            <a:lvl4pPr marL="0" indent="0">
              <a:spcBef>
                <a:spcPts val="0"/>
              </a:spcBef>
              <a:buNone/>
              <a:defRPr sz="4667" b="1"/>
            </a:lvl4pPr>
            <a:lvl5pPr marL="0" indent="0">
              <a:spcBef>
                <a:spcPts val="0"/>
              </a:spcBef>
              <a:buNone/>
              <a:defRPr sz="4667"/>
            </a:lvl5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3 talking points</a:t>
            </a:r>
          </a:p>
        </p:txBody>
      </p:sp>
      <p:sp>
        <p:nvSpPr>
          <p:cNvPr id="9" name="Текст 16"/>
          <p:cNvSpPr>
            <a:spLocks noGrp="1"/>
          </p:cNvSpPr>
          <p:nvPr>
            <p:ph type="body" sz="quarter" idx="14" hasCustomPrompt="1"/>
          </p:nvPr>
        </p:nvSpPr>
        <p:spPr>
          <a:xfrm>
            <a:off x="1151469" y="3294896"/>
            <a:ext cx="3984425" cy="220824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2400" b="0"/>
            </a:lvl2pPr>
            <a:lvl3pPr marL="0" indent="0">
              <a:spcBef>
                <a:spcPts val="0"/>
              </a:spcBef>
              <a:buNone/>
              <a:defRPr sz="2400" b="1"/>
            </a:lvl3pPr>
            <a:lvl4pPr marL="0" indent="0">
              <a:spcBef>
                <a:spcPts val="0"/>
              </a:spcBef>
              <a:buNone/>
              <a:defRPr sz="2400" b="0"/>
            </a:lvl4pPr>
            <a:lvl5pPr marL="0" indent="0">
              <a:spcBef>
                <a:spcPts val="0"/>
              </a:spcBef>
              <a:buNone/>
              <a:defRPr sz="2400"/>
            </a:lvl5pPr>
          </a:lstStyle>
          <a:p>
            <a:pPr lvl="0"/>
            <a:r>
              <a:rPr lang="en-US" dirty="0"/>
              <a:t>Sub-Headlines Page-Title/Captions/Text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AF69AD-879C-47DE-824E-20BCCAEB2385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2A5E0E4-D5B5-47F1-A96A-D27FEA2619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12091" y="5061181"/>
            <a:ext cx="3983567" cy="153617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0">
                <a:latin typeface="Kaspersky Sans Display" panose="020B0003020000020004" pitchFamily="34" charset="0"/>
              </a:defRPr>
            </a:lvl1pPr>
          </a:lstStyle>
          <a:p>
            <a:pPr lvl="0"/>
            <a:r>
              <a:rPr lang="en-US" dirty="0"/>
              <a:t>Be smart</a:t>
            </a:r>
            <a:br>
              <a:rPr lang="en-US" dirty="0"/>
            </a:br>
            <a:r>
              <a:rPr lang="en-US" b="0" dirty="0"/>
              <a:t>Practice summing up your points.</a:t>
            </a:r>
            <a:endParaRPr lang="x-none" dirty="0"/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8EB597DF-B612-40EA-A124-4D70B2CA99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12091" y="3141133"/>
            <a:ext cx="3983567" cy="15841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/>
              <a:defRPr sz="2000" b="0">
                <a:latin typeface="Kaspersky Sans Display" panose="020B0003020000020004" pitchFamily="34" charset="0"/>
              </a:defRPr>
            </a:lvl1pPr>
          </a:lstStyle>
          <a:p>
            <a:pPr lvl="0"/>
            <a:r>
              <a:rPr lang="en-US" dirty="0"/>
              <a:t>Less is more</a:t>
            </a:r>
            <a:br>
              <a:rPr lang="en-US" dirty="0"/>
            </a:br>
            <a:r>
              <a:rPr lang="en-US" dirty="0"/>
              <a:t>Keep your texts short and focus on presenting.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:a16="http://schemas.microsoft.com/office/drawing/2014/main" id="{68F929C4-60D8-401D-B382-ABA94CBBEB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12091" y="1220756"/>
            <a:ext cx="3983567" cy="15841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/>
              <a:defRPr sz="2000" b="0">
                <a:latin typeface="Kaspersky Sans Display" panose="020B0003020000020004" pitchFamily="34" charset="0"/>
              </a:defRPr>
            </a:lvl1pPr>
          </a:lstStyle>
          <a:p>
            <a:pPr lvl="0"/>
            <a:r>
              <a:rPr lang="en-US" dirty="0"/>
              <a:t>Save time</a:t>
            </a:r>
            <a:br>
              <a:rPr lang="en-US" dirty="0"/>
            </a:br>
            <a:r>
              <a:rPr lang="en-US" dirty="0"/>
              <a:t>Use these layouts to save time for rehearsal.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1864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block+4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151453" y="1268762"/>
            <a:ext cx="3984441" cy="196821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4667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4667" b="1"/>
            </a:lvl2pPr>
            <a:lvl3pPr marL="0" indent="0">
              <a:spcBef>
                <a:spcPts val="0"/>
              </a:spcBef>
              <a:buNone/>
              <a:defRPr sz="4667"/>
            </a:lvl3pPr>
            <a:lvl4pPr marL="0" indent="0">
              <a:spcBef>
                <a:spcPts val="0"/>
              </a:spcBef>
              <a:buNone/>
              <a:defRPr sz="4667" b="1"/>
            </a:lvl4pPr>
            <a:lvl5pPr marL="0" indent="0">
              <a:spcBef>
                <a:spcPts val="0"/>
              </a:spcBef>
              <a:buNone/>
              <a:defRPr sz="4667"/>
            </a:lvl5pPr>
          </a:lstStyle>
          <a:p>
            <a:r>
              <a:rPr lang="ru-RU" dirty="0"/>
              <a:t>4</a:t>
            </a:r>
            <a:r>
              <a:rPr lang="en-US" dirty="0"/>
              <a:t> talking points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DBA777-D408-4459-A7F6-3603D71F3C90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F2605AE-A45E-4504-8B0C-02452502C8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52067" y="3141707"/>
            <a:ext cx="3983567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latin typeface="Kaspersky Sans Display" panose="020B0003020000020004" pitchFamily="34" charset="0"/>
              </a:defRPr>
            </a:lvl1pPr>
            <a:lvl2pPr marL="0" indent="0">
              <a:buFontTx/>
              <a:buBlip>
                <a:blip r:embed="rId2"/>
              </a:buBlip>
              <a:defRPr sz="2000"/>
            </a:lvl2pPr>
            <a:lvl3pPr marL="0" indent="0">
              <a:buFontTx/>
              <a:buBlip>
                <a:blip r:embed="rId2"/>
              </a:buBlip>
              <a:defRPr sz="2000"/>
            </a:lvl3pPr>
            <a:lvl4pPr marL="0" indent="0">
              <a:buFontTx/>
              <a:buBlip>
                <a:blip r:embed="rId2"/>
              </a:buBlip>
              <a:defRPr sz="2000"/>
            </a:lvl4pPr>
            <a:lvl5pPr marL="0" indent="0">
              <a:buFontTx/>
              <a:buBlip>
                <a:blip r:embed="rId2"/>
              </a:buBlip>
              <a:defRPr sz="2000"/>
            </a:lvl5pPr>
          </a:lstStyle>
          <a:p>
            <a:pPr lvl="0"/>
            <a:r>
              <a:rPr lang="en-US" dirty="0"/>
              <a:t>Focus</a:t>
            </a:r>
            <a:br>
              <a:rPr lang="en-US" dirty="0"/>
            </a:br>
            <a:r>
              <a:rPr lang="en-US" dirty="0"/>
              <a:t>3 points are optimal to keep audience focused.</a:t>
            </a:r>
            <a:endParaRPr lang="ru-RU" dirty="0"/>
          </a:p>
        </p:txBody>
      </p:sp>
      <p:sp>
        <p:nvSpPr>
          <p:cNvPr id="20" name="Текст 2">
            <a:extLst>
              <a:ext uri="{FF2B5EF4-FFF2-40B4-BE49-F238E27FC236}">
                <a16:creationId xmlns:a16="http://schemas.microsoft.com/office/drawing/2014/main" id="{160FF622-0EC1-42C9-92DF-D38C8A8CA5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52067" y="5058685"/>
            <a:ext cx="3983567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latin typeface="Kaspersky Sans Display" panose="020B0003020000020004" pitchFamily="34" charset="0"/>
              </a:defRPr>
            </a:lvl1pPr>
            <a:lvl2pPr marL="0" indent="0">
              <a:buFontTx/>
              <a:buBlip>
                <a:blip r:embed="rId2"/>
              </a:buBlip>
              <a:defRPr sz="2000"/>
            </a:lvl2pPr>
            <a:lvl3pPr marL="0" indent="0">
              <a:buFontTx/>
              <a:buBlip>
                <a:blip r:embed="rId2"/>
              </a:buBlip>
              <a:defRPr sz="2000"/>
            </a:lvl3pPr>
            <a:lvl4pPr marL="0" indent="0">
              <a:buFontTx/>
              <a:buBlip>
                <a:blip r:embed="rId2"/>
              </a:buBlip>
              <a:defRPr sz="2000"/>
            </a:lvl4pPr>
            <a:lvl5pPr marL="0" indent="0">
              <a:buFontTx/>
              <a:buBlip>
                <a:blip r:embed="rId2"/>
              </a:buBlip>
              <a:defRPr sz="2000"/>
            </a:lvl5pPr>
          </a:lstStyle>
          <a:p>
            <a:pPr lvl="0"/>
            <a:r>
              <a:rPr lang="en-US" dirty="0"/>
              <a:t>Stress</a:t>
            </a:r>
            <a:br>
              <a:rPr lang="en-US" dirty="0"/>
            </a:br>
            <a:r>
              <a:rPr lang="en-US" dirty="0"/>
              <a:t>Be confident, and flaws will</a:t>
            </a:r>
            <a:br>
              <a:rPr lang="en-US" dirty="0"/>
            </a:br>
            <a:r>
              <a:rPr lang="en-US" dirty="0"/>
              <a:t>be overlooked.</a:t>
            </a:r>
            <a:endParaRPr lang="ru-RU" dirty="0"/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7A420F3F-A7E6-4D3C-9BDD-68D1F9DCE5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1451" y="5058685"/>
            <a:ext cx="3983567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latin typeface="Kaspersky Sans Display" panose="020B0003020000020004" pitchFamily="34" charset="0"/>
              </a:defRPr>
            </a:lvl1pPr>
            <a:lvl2pPr marL="0" indent="0">
              <a:buFontTx/>
              <a:buBlip>
                <a:blip r:embed="rId2"/>
              </a:buBlip>
              <a:defRPr sz="2000"/>
            </a:lvl2pPr>
            <a:lvl3pPr marL="0" indent="0">
              <a:buFontTx/>
              <a:buBlip>
                <a:blip r:embed="rId2"/>
              </a:buBlip>
              <a:defRPr sz="2000"/>
            </a:lvl3pPr>
            <a:lvl4pPr marL="0" indent="0">
              <a:buFontTx/>
              <a:buBlip>
                <a:blip r:embed="rId2"/>
              </a:buBlip>
              <a:defRPr sz="2000"/>
            </a:lvl4pPr>
            <a:lvl5pPr marL="0" indent="0">
              <a:buFontTx/>
              <a:buBlip>
                <a:blip r:embed="rId2"/>
              </a:buBlip>
              <a:defRPr sz="2000"/>
            </a:lvl5pPr>
          </a:lstStyle>
          <a:p>
            <a:pPr lvl="0"/>
            <a:r>
              <a:rPr lang="en-US" dirty="0"/>
              <a:t>Rehearsal</a:t>
            </a:r>
            <a:br>
              <a:rPr lang="en-US" dirty="0"/>
            </a:br>
            <a:r>
              <a:rPr lang="en-US" dirty="0"/>
              <a:t>Record your voiceover and rehearse it.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1624BA17-FEF1-467A-BBF7-8CCE2BE8D63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51453" y="3141707"/>
            <a:ext cx="3983567" cy="1295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latin typeface="Kaspersky Sans Display" panose="020B0003020000020004" pitchFamily="34" charset="0"/>
              </a:defRPr>
            </a:lvl1pPr>
            <a:lvl2pPr marL="0" indent="0">
              <a:buFontTx/>
              <a:buBlip>
                <a:blip r:embed="rId2"/>
              </a:buBlip>
              <a:defRPr sz="2000"/>
            </a:lvl2pPr>
            <a:lvl3pPr marL="0" indent="0">
              <a:buFontTx/>
              <a:buBlip>
                <a:blip r:embed="rId2"/>
              </a:buBlip>
              <a:defRPr sz="2000"/>
            </a:lvl3pPr>
            <a:lvl4pPr marL="0" indent="0">
              <a:buFontTx/>
              <a:buBlip>
                <a:blip r:embed="rId2"/>
              </a:buBlip>
              <a:defRPr sz="2000"/>
            </a:lvl4pPr>
            <a:lvl5pPr marL="0" indent="0">
              <a:buFontTx/>
              <a:buBlip>
                <a:blip r:embed="rId2"/>
              </a:buBlip>
              <a:defRPr sz="2000"/>
            </a:lvl5pPr>
          </a:lstStyle>
          <a:p>
            <a:pPr lvl="0"/>
            <a:r>
              <a:rPr lang="en-US" dirty="0"/>
              <a:t>Sub-heads</a:t>
            </a:r>
            <a:br>
              <a:rPr lang="en-US" dirty="0"/>
            </a:br>
            <a:r>
              <a:rPr lang="en-US" dirty="0"/>
              <a:t>Sub-heads type size is optimized at 45 pt.</a:t>
            </a:r>
          </a:p>
        </p:txBody>
      </p:sp>
    </p:spTree>
    <p:extLst>
      <p:ext uri="{BB962C8B-B14F-4D97-AF65-F5344CB8AC3E}">
        <p14:creationId xmlns:p14="http://schemas.microsoft.com/office/powerpoint/2010/main" val="3628364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+autho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1152232" y="5685251"/>
            <a:ext cx="10704409" cy="72054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/>
            </a:lvl5pPr>
          </a:lstStyle>
          <a:p>
            <a:pPr lvl="0"/>
            <a:r>
              <a:rPr lang="en-US" dirty="0"/>
              <a:t>Author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151453" y="1268762"/>
            <a:ext cx="7824868" cy="38404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4667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1867"/>
            </a:lvl5pPr>
          </a:lstStyle>
          <a:p>
            <a:r>
              <a:rPr lang="en-US" dirty="0"/>
              <a:t>This is a quote slide.</a:t>
            </a:r>
            <a:br>
              <a:rPr lang="ru-RU" dirty="0"/>
            </a:br>
            <a:r>
              <a:rPr lang="en-US" dirty="0"/>
              <a:t>Brevity is the soul of wit.</a:t>
            </a:r>
          </a:p>
        </p:txBody>
      </p:sp>
      <p:pic>
        <p:nvPicPr>
          <p:cNvPr id="8" name="Рисунок 7" descr="quote_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361" y="1505817"/>
            <a:ext cx="576063" cy="4544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2275A2-A77A-4D4C-A6EF-A849A113332C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708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43339" y="452669"/>
            <a:ext cx="8832981" cy="240026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9333" b="0" i="0">
                <a:solidFill>
                  <a:srgbClr val="000000"/>
                </a:solidFill>
                <a:latin typeface="Kaspersky Sans Display Semibold" panose="020B00030200000200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ru-RU" dirty="0"/>
            </a:br>
            <a:r>
              <a:rPr lang="en-US" dirty="0"/>
              <a:t>name</a:t>
            </a:r>
            <a:endParaRPr lang="ru-RU" dirty="0"/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B2C78760-8541-46FF-8F29-E0080A751C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1344" y="5061182"/>
            <a:ext cx="4944549" cy="134414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rgbClr val="000000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/>
            </a:lvl5pPr>
          </a:lstStyle>
          <a:p>
            <a:pPr lvl="0"/>
            <a:r>
              <a:rPr lang="en-US" dirty="0"/>
              <a:t>Ready-to-use layouts to save your time while preparing your presentation.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6994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portant numb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 hasCustomPrompt="1"/>
          </p:nvPr>
        </p:nvSpPr>
        <p:spPr>
          <a:xfrm>
            <a:off x="335360" y="788707"/>
            <a:ext cx="11521280" cy="403244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399">
                <a:solidFill>
                  <a:srgbClr val="000000"/>
                </a:solidFill>
                <a:latin typeface="Kaspersky Sans Display" panose="020B0003020000020004" pitchFamily="34" charset="0"/>
              </a:defRPr>
            </a:lvl1pPr>
          </a:lstStyle>
          <a:p>
            <a:r>
              <a:rPr lang="en-US" dirty="0"/>
              <a:t>1997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0" hasCustomPrompt="1"/>
          </p:nvPr>
        </p:nvSpPr>
        <p:spPr>
          <a:xfrm>
            <a:off x="334434" y="5973234"/>
            <a:ext cx="11523133" cy="33655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  <a:lvl2pPr marL="0" indent="0" algn="ctr">
              <a:spcBef>
                <a:spcPts val="0"/>
              </a:spcBef>
              <a:buNone/>
              <a:defRPr sz="2000"/>
            </a:lvl2pPr>
            <a:lvl3pPr marL="0" indent="0" algn="ctr">
              <a:spcBef>
                <a:spcPts val="0"/>
              </a:spcBef>
              <a:buNone/>
              <a:defRPr sz="2000">
                <a:solidFill>
                  <a:srgbClr val="000000"/>
                </a:solidFill>
                <a:latin typeface="Kaspersky Sans Display" panose="020B0003020000020004" pitchFamily="34" charset="0"/>
              </a:defRPr>
            </a:lvl3pPr>
            <a:lvl4pPr marL="0" indent="0" algn="ctr">
              <a:spcBef>
                <a:spcPts val="0"/>
              </a:spcBef>
              <a:buNone/>
              <a:defRPr sz="2000" b="1"/>
            </a:lvl4pPr>
            <a:lvl5pPr marL="0" indent="0" algn="ctr">
              <a:spcBef>
                <a:spcPts val="0"/>
              </a:spcBef>
              <a:buNone/>
              <a:defRPr sz="1867"/>
            </a:lvl5pPr>
          </a:lstStyle>
          <a:p>
            <a:pPr lvl="2"/>
            <a:r>
              <a:rPr lang="en-US" dirty="0"/>
              <a:t>The year Kaspersky was founded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194D4F-BC75-441F-A7BD-8C346D9B3A86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784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CA7A3-7062-3ED2-3ABE-463B6701F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D8660-4570-B578-6752-5199D723C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9853D-F9DB-A093-A3D5-328DE7BAF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80F35-41DD-9796-9F81-9B3329DE5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46D9A-B215-49FD-E15C-D1347F39E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472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titles+2 text block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latin typeface="Kaspersky Sans Display" panose="020B0003020000020004" pitchFamily="34" charset="0"/>
            </a:endParaRP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151453" y="1268762"/>
            <a:ext cx="3984441" cy="38404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4667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4667" b="1"/>
            </a:lvl2pPr>
            <a:lvl3pPr marL="0" indent="0">
              <a:spcBef>
                <a:spcPts val="0"/>
              </a:spcBef>
              <a:buNone/>
              <a:defRPr sz="4667"/>
            </a:lvl3pPr>
            <a:lvl4pPr marL="0" indent="0">
              <a:spcBef>
                <a:spcPts val="0"/>
              </a:spcBef>
              <a:buNone/>
              <a:defRPr sz="4667" b="1"/>
            </a:lvl4pPr>
            <a:lvl5pPr marL="0" indent="0">
              <a:spcBef>
                <a:spcPts val="0"/>
              </a:spcBef>
              <a:buNone/>
              <a:defRPr sz="4667"/>
            </a:lvl5pPr>
          </a:lstStyle>
          <a:p>
            <a:r>
              <a:rPr lang="en-US" dirty="0"/>
              <a:t>Use to show two sides of</a:t>
            </a:r>
            <a:br>
              <a:rPr lang="ru-RU" dirty="0"/>
            </a:br>
            <a:r>
              <a:rPr lang="en-US" dirty="0"/>
              <a:t>a point</a:t>
            </a:r>
            <a:endParaRPr lang="ru-RU" dirty="0"/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13" hasCustomPrompt="1"/>
          </p:nvPr>
        </p:nvSpPr>
        <p:spPr>
          <a:xfrm>
            <a:off x="6912093" y="1268762"/>
            <a:ext cx="3984441" cy="3840425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667">
                <a:solidFill>
                  <a:schemeClr val="bg1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4667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4667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4667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4667">
                <a:solidFill>
                  <a:schemeClr val="bg1"/>
                </a:solidFill>
              </a:defRPr>
            </a:lvl5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Make audience follow your line of thought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5223F4-6F17-4E91-AECC-76314429F3EA}"/>
              </a:ext>
            </a:extLst>
          </p:cNvPr>
          <p:cNvSpPr txBox="1"/>
          <p:nvPr userDrawn="1"/>
        </p:nvSpPr>
        <p:spPr>
          <a:xfrm>
            <a:off x="10207003" y="404664"/>
            <a:ext cx="17456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333" smtClean="0">
                <a:solidFill>
                  <a:schemeClr val="bg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333" dirty="0">
              <a:solidFill>
                <a:schemeClr val="bg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2" name="Текст 3">
            <a:extLst>
              <a:ext uri="{FF2B5EF4-FFF2-40B4-BE49-F238E27FC236}">
                <a16:creationId xmlns:a16="http://schemas.microsoft.com/office/drawing/2014/main" id="{72522B71-15B3-8321-7DC8-C6F8C13DF0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1345" y="308654"/>
            <a:ext cx="5422695" cy="4405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/>
            </a:lvl5pPr>
          </a:lstStyle>
          <a:p>
            <a:pPr lvl="0"/>
            <a:r>
              <a:rPr lang="en-US" dirty="0"/>
              <a:t>One side</a:t>
            </a:r>
            <a:endParaRPr lang="ru-RU" dirty="0"/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16009B33-61A5-8032-868E-6FBAA7A58C0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49338" y="308654"/>
            <a:ext cx="5422695" cy="44050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>
                <a:ln>
                  <a:noFill/>
                </a:ln>
                <a:solidFill>
                  <a:schemeClr val="bg1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/>
            </a:lvl5pPr>
          </a:lstStyle>
          <a:p>
            <a:pPr lvl="0"/>
            <a:r>
              <a:rPr lang="en-US" dirty="0"/>
              <a:t>The other side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8457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96ADC-CD7E-C1B7-97CC-FA082D691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F9AD7-A4C5-4F1A-69CC-7CD958BC9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77F1A-1067-D86E-8BC2-AC520AC2A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F20BF-D0E8-7125-056A-EB8DCA359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8ADEB-A6A6-ADFD-CC86-BEB7372AE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38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3BF85-5F99-31AC-F9F8-407E160A7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44634-6AC6-20FD-D806-047BF48AD6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691C73-058F-DCDF-3F4F-4B4C0008C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050FA8-159B-B2F7-90F7-B3F7FC57D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C8C98B-5BFA-E529-4051-E4CC6772A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85A77B-58EF-11E5-C538-C74A4C135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90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206EF-4CF1-1A33-8927-E5EA86B07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278AC-3602-FFF5-BD11-89F64CC21F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D81F27-E3F4-FF3B-6468-C083420572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B1DDEC-E040-3F8F-0B54-9E448C170C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CCF0EE-10C6-E3F4-E698-90204E0DA1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2E52A0-3046-B548-58AD-9A215DB92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6A9379-02A0-1626-7648-B8FD27AAD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EC99D6-E065-CD31-57AC-FAC8168BA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886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9FE2B-F115-3A18-79C5-1C726B66D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78325B-8765-5961-2B67-8BE48AF2B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5C7924-0926-5654-909A-0CFD451CA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5A623-33C1-F945-0AEC-750129C8C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446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001EC9-3FCA-99B9-737B-7CDA08B34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831B58-600F-0029-C403-7C244C89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29DFF4-421E-5AC0-254F-1D0A7F3EF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309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C4B00-F73F-71F7-32C1-C348B0E62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106BD-61ED-557E-EE74-86F1925AB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FB482D-6147-04D3-A8CC-A31AA1444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CCDB80-BE18-E7C9-F106-009D533C4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5D06F-2573-DAA6-2F8B-F51345803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434CC5-1900-A7AA-8177-7C30CB384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1A4E-C82E-0A01-5CC2-D0FEE8031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FF02FE-4B71-9BB2-9DC3-9FF033167D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79E450-0059-5551-E224-6B146F942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C6EB0-E962-A4F8-8EFF-093C089AA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E0B17-E7E9-43B2-A463-EA7CE6FF79FF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DDBFD4-C065-38F4-1308-E64FC50EE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575D8-3A28-386A-C78C-F1DAA2BBE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973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653528-1516-7D46-F4C1-B0C44378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3F7FA-4458-6347-D117-C67924A97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FB7D9-9138-2D64-1CB4-9C6C94BCF9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6E0B17-E7E9-43B2-A463-EA7CE6FF79FF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2E3B1-8222-7868-D309-7CA97A83A4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B83CF-CCCC-2A37-9A96-15A211924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53DC99-EBE3-4446-849F-CAFF8BE33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741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3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erifyTests/Verify" TargetMode="External"/><Relationship Id="rId2" Type="http://schemas.openxmlformats.org/officeDocument/2006/relationships/hyperlink" Target="https://github.com/approvals/ApprovalTests.Net" TargetMode="Externa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unity_Texture_B2C_Medium_PPT_6">
            <a:hlinkClick r:id="" action="ppaction://media"/>
            <a:extLst>
              <a:ext uri="{FF2B5EF4-FFF2-40B4-BE49-F238E27FC236}">
                <a16:creationId xmlns:a16="http://schemas.microsoft.com/office/drawing/2014/main" id="{504CE9B0-DA57-3A32-A2DF-37655A27E5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7" y="4233"/>
            <a:ext cx="12192000" cy="6858000"/>
          </a:xfrm>
          <a:prstGeom prst="rect">
            <a:avLst/>
          </a:prstGeom>
        </p:spPr>
      </p:pic>
      <p:sp>
        <p:nvSpPr>
          <p:cNvPr id="11" name="Заголовок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0" dirty="0" err="1"/>
              <a:t>Аппрувал</a:t>
            </a:r>
            <a:r>
              <a:rPr lang="ru-RU" b="0" dirty="0"/>
              <a:t>-тестирование в </a:t>
            </a:r>
            <a:r>
              <a:rPr lang="en-US" b="0" dirty="0"/>
              <a:t>.NET</a:t>
            </a:r>
            <a:endParaRPr lang="ru-RU" b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AAB7EB9-42F7-DB41-9662-10DB353F15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0" dirty="0"/>
              <a:t>Event name</a:t>
            </a:r>
            <a:endParaRPr lang="en-RU" b="0" dirty="0"/>
          </a:p>
          <a:p>
            <a:endParaRPr lang="en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5EC6F0-6CF1-644E-A0E9-BCACFC6356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/>
              <a:t>Константин Финагин</a:t>
            </a:r>
            <a:endParaRPr lang="en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Часть 1. Рост сложности секции </a:t>
            </a:r>
            <a:r>
              <a:rPr lang="en-US" dirty="0"/>
              <a:t>Assert</a:t>
            </a:r>
            <a:endParaRPr lang="ru-RU" dirty="0">
              <a:latin typeface="Kaspersky Sans Display Semibold" panose="020B00030200000200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C08A842-74F4-49F9-BE63-E23C1182CE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В ней мы знакомимся с необходимостью использования </a:t>
            </a:r>
            <a:r>
              <a:rPr lang="en-US" dirty="0"/>
              <a:t>Approvals</a:t>
            </a:r>
            <a:endParaRPr lang="x-none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>
            <a:extLst>
              <a:ext uri="{FF2B5EF4-FFF2-40B4-BE49-F238E27FC236}">
                <a16:creationId xmlns:a16="http://schemas.microsoft.com/office/drawing/2014/main" id="{4B2EC950-E68F-4A81-8841-1817E535DE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Сценарий 1.</a:t>
            </a:r>
          </a:p>
          <a:p>
            <a:r>
              <a:rPr lang="ru-RU" dirty="0"/>
              <a:t>Много ассертов.</a:t>
            </a:r>
            <a:endParaRPr lang="en-US" dirty="0"/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FB71E92E-7FC7-3B46-B186-35F1AC2CAFB0}"/>
              </a:ext>
            </a:extLst>
          </p:cNvPr>
          <p:cNvSpPr txBox="1">
            <a:spLocks/>
          </p:cNvSpPr>
          <p:nvPr/>
        </p:nvSpPr>
        <p:spPr>
          <a:xfrm>
            <a:off x="6912091" y="3525175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Секция </a:t>
            </a:r>
            <a:r>
              <a:rPr lang="en-US" sz="2000" b="1" dirty="0">
                <a:latin typeface="+mn-lt"/>
              </a:rPr>
              <a:t>Assert </a:t>
            </a:r>
            <a:r>
              <a:rPr lang="ru-RU" sz="2000" b="1" dirty="0">
                <a:latin typeface="+mn-lt"/>
              </a:rPr>
              <a:t>растет 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С ростом количества полей объекта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18" name="Текст 6">
            <a:extLst>
              <a:ext uri="{FF2B5EF4-FFF2-40B4-BE49-F238E27FC236}">
                <a16:creationId xmlns:a16="http://schemas.microsoft.com/office/drawing/2014/main" id="{7B4D3660-A84B-4148-953C-B9EE187A6F4A}"/>
              </a:ext>
            </a:extLst>
          </p:cNvPr>
          <p:cNvSpPr txBox="1">
            <a:spLocks/>
          </p:cNvSpPr>
          <p:nvPr/>
        </p:nvSpPr>
        <p:spPr>
          <a:xfrm>
            <a:off x="6912091" y="1604797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Метод возвращает сложный объект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Много полей, иерархия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6DF60-4C6E-0654-46D3-89FE8D483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7236D7C-DCD6-2065-CF2D-4C7345EBF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Kaspersky Sans Display" panose="020B0604020202020204" charset="0"/>
              </a:rPr>
              <a:t>Рост количества ассертов</a:t>
            </a:r>
            <a:endParaRPr lang="en-US" sz="2000" dirty="0">
              <a:latin typeface="Kaspersky Sans Display" panose="020B060402020202020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7F6E0F-4AEF-565F-7ADE-E0E413291C54}"/>
              </a:ext>
            </a:extLst>
          </p:cNvPr>
          <p:cNvSpPr txBox="1"/>
          <p:nvPr/>
        </p:nvSpPr>
        <p:spPr>
          <a:xfrm>
            <a:off x="2273300" y="1493758"/>
            <a:ext cx="6794500" cy="3862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[Fact]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Test()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Arrange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dataReceivedByMock1 =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Data1();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_service1Mock.When(...).Do(_ =&gt; dataReceivedByMock1 = ...);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_service2Mock.When(...).Return();</a:t>
            </a:r>
          </a:p>
          <a:p>
            <a:pPr>
              <a:lnSpc>
                <a:spcPts val="1425"/>
              </a:lnSpc>
              <a:buNone/>
            </a:pP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Act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outputData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_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testedService.DoSomething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inputData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Assert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Assert.Equal(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"ExpectedValue1"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outputData.Field1);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Assert.Equal(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"ExpectedValue2"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outputData.Field2);</a:t>
            </a:r>
          </a:p>
          <a:p>
            <a:pPr>
              <a:lnSpc>
                <a:spcPts val="1425"/>
              </a:lnSpc>
              <a:buNone/>
            </a:pP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Assert.Equal(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"ExpectedValue51"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outputData.Field5.Child1);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Assert.Equal(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"ExpectedValue52"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outputData.Field6.Child2);</a:t>
            </a:r>
          </a:p>
          <a:p>
            <a:pPr>
              <a:lnSpc>
                <a:spcPts val="1425"/>
              </a:lnSpc>
              <a:buNone/>
            </a:pP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Assert.Equal(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"DataReceivedByMock1"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dataReceivedByMock1.Field1);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Assert.Equal(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"DataReceivedByMock2"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dataReceivedByMock1.Field2);</a:t>
            </a: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71816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471EF-3CA7-99CA-C161-712032D1C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451B598-8663-60BE-9EEA-FCD98F99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Kaspersky Sans Display" panose="020B0604020202020204" charset="0"/>
              </a:rPr>
              <a:t>Реальный пример – иерархии позиций и финансовых транзакций</a:t>
            </a:r>
            <a:endParaRPr lang="en-US" sz="2000" dirty="0">
              <a:latin typeface="Kaspersky Sans Display" panose="020B060402020202020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F13F8D-0F36-4183-13F6-199C34E4FB00}"/>
              </a:ext>
            </a:extLst>
          </p:cNvPr>
          <p:cNvSpPr txBox="1"/>
          <p:nvPr/>
        </p:nvSpPr>
        <p:spPr>
          <a:xfrm>
            <a:off x="2273300" y="1493758"/>
            <a:ext cx="79248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BasePositionGetResponse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CurrencyCode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decimal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 Funded {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decimal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 Unfunded {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decimal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 Committed {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decimal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CashOnCash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decimal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FundedPIK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//...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  <a:buNone/>
            </a:pP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ExtendedPositionGetResponse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BasePositionGetResponse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DimensionId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DimensionName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List&lt;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ExtendedPositionGetResponse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ChildPositionsResponses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Dictionary&lt;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BasePositionGetResponse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UnitrancheClassPositions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//...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positionService.GetPositionsAsync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(request); 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ru-RU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один вызов! нужен тест</a:t>
            </a:r>
            <a:endParaRPr lang="ru-RU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200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Текст 73">
            <a:extLst>
              <a:ext uri="{FF2B5EF4-FFF2-40B4-BE49-F238E27FC236}">
                <a16:creationId xmlns:a16="http://schemas.microsoft.com/office/drawing/2014/main" id="{6BFD1027-1B5F-4BB1-B665-B911670193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Рост сложности</a:t>
            </a:r>
            <a:endParaRPr lang="en-US" dirty="0"/>
          </a:p>
        </p:txBody>
      </p:sp>
      <p:sp>
        <p:nvSpPr>
          <p:cNvPr id="72" name="Текст 71">
            <a:extLst>
              <a:ext uri="{FF2B5EF4-FFF2-40B4-BE49-F238E27FC236}">
                <a16:creationId xmlns:a16="http://schemas.microsoft.com/office/drawing/2014/main" id="{CFC82EEB-D9D0-4A72-8B4C-01F36DEBD4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/>
              <a:t>Проверка логирования и других сайд-эффектов</a:t>
            </a:r>
            <a:br>
              <a:rPr lang="en-US" dirty="0">
                <a:latin typeface="Kaspersky Sans Display" panose="020B0003020000020004" pitchFamily="34" charset="0"/>
              </a:rPr>
            </a:br>
            <a:r>
              <a:rPr lang="en-US" dirty="0">
                <a:latin typeface="Kaspersky Sans Display" panose="020B0003020000020004" pitchFamily="34" charset="0"/>
              </a:rPr>
              <a:t>Mocks, </a:t>
            </a:r>
            <a:r>
              <a:rPr lang="en-US" dirty="0" err="1">
                <a:latin typeface="Kaspersky Sans Display" panose="020B0003020000020004" pitchFamily="34" charset="0"/>
              </a:rPr>
              <a:t>ILogger</a:t>
            </a:r>
            <a:endParaRPr lang="en-US" dirty="0">
              <a:latin typeface="Kaspersky Sans Display" panose="020B0003020000020004" pitchFamily="34" charset="0"/>
            </a:endParaRPr>
          </a:p>
        </p:txBody>
      </p:sp>
      <p:sp>
        <p:nvSpPr>
          <p:cNvPr id="70" name="Текст 69">
            <a:extLst>
              <a:ext uri="{FF2B5EF4-FFF2-40B4-BE49-F238E27FC236}">
                <a16:creationId xmlns:a16="http://schemas.microsoft.com/office/drawing/2014/main" id="{4FC7F147-0F95-48D1-90A7-7E121BB390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pPr lvl="3">
              <a:buNone/>
            </a:pPr>
            <a:r>
              <a:rPr lang="ru-RU" b="1" dirty="0"/>
              <a:t>В итоге тест может не отражать реальное поведение</a:t>
            </a:r>
          </a:p>
          <a:p>
            <a:pPr lvl="3">
              <a:buNone/>
            </a:pPr>
            <a:r>
              <a:rPr lang="ru-RU" dirty="0">
                <a:latin typeface="Kaspersky Sans Display" panose="020B0003020000020004" pitchFamily="34" charset="0"/>
              </a:rPr>
              <a:t>Несмотря на 100% покрытие</a:t>
            </a:r>
            <a:endParaRPr lang="en-US" dirty="0">
              <a:latin typeface="Kaspersky Sans Display" panose="020B0003020000020004" pitchFamily="34" charset="0"/>
            </a:endParaRPr>
          </a:p>
        </p:txBody>
      </p:sp>
      <p:sp>
        <p:nvSpPr>
          <p:cNvPr id="68" name="Текст 67">
            <a:extLst>
              <a:ext uri="{FF2B5EF4-FFF2-40B4-BE49-F238E27FC236}">
                <a16:creationId xmlns:a16="http://schemas.microsoft.com/office/drawing/2014/main" id="{2D88CE14-ADF4-4F97-8AAD-34DFFFB650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/>
              <a:t>Изменение логики</a:t>
            </a:r>
            <a:br>
              <a:rPr lang="en-US" dirty="0">
                <a:latin typeface="Kaspersky Sans Display" panose="020B0003020000020004" pitchFamily="34" charset="0"/>
              </a:rPr>
            </a:br>
            <a:r>
              <a:rPr lang="ru-RU" dirty="0">
                <a:latin typeface="Kaspersky Sans Display" panose="020B0003020000020004" pitchFamily="34" charset="0"/>
              </a:rPr>
              <a:t>Добавление полей и пропуск ассертов</a:t>
            </a:r>
          </a:p>
        </p:txBody>
      </p:sp>
      <p:sp>
        <p:nvSpPr>
          <p:cNvPr id="66" name="Текст 65">
            <a:extLst>
              <a:ext uri="{FF2B5EF4-FFF2-40B4-BE49-F238E27FC236}">
                <a16:creationId xmlns:a16="http://schemas.microsoft.com/office/drawing/2014/main" id="{23B03030-C0DE-4BEA-84E2-11AA1DED0B8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pPr lvl="3">
              <a:buNone/>
            </a:pPr>
            <a:r>
              <a:rPr lang="ru-RU" b="1" dirty="0"/>
              <a:t>Много ассертов</a:t>
            </a:r>
            <a:br>
              <a:rPr lang="en-US" dirty="0">
                <a:latin typeface="Kaspersky Sans Display" panose="020B0003020000020004" pitchFamily="34" charset="0"/>
              </a:rPr>
            </a:br>
            <a:r>
              <a:rPr lang="ru-RU" dirty="0">
                <a:latin typeface="Kaspersky Sans Display" panose="020B0003020000020004" pitchFamily="34" charset="0"/>
              </a:rPr>
              <a:t>Рост количества строк кода, из-за чего трудно воспринять тест целиком</a:t>
            </a:r>
            <a:endParaRPr lang="en-US" dirty="0"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558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>
          <a:xfrm>
            <a:off x="1151453" y="1268762"/>
            <a:ext cx="3984441" cy="2572988"/>
          </a:xfrm>
        </p:spPr>
        <p:txBody>
          <a:bodyPr>
            <a:normAutofit lnSpcReduction="10000"/>
          </a:bodyPr>
          <a:lstStyle/>
          <a:p>
            <a:pPr lvl="3"/>
            <a:r>
              <a:rPr lang="ru-RU" b="0" dirty="0">
                <a:latin typeface="Kaspersky Sans Display" panose="020B0003020000020004" pitchFamily="34" charset="0"/>
              </a:rPr>
              <a:t>Как проверить все данные без «ада» ассертов?</a:t>
            </a:r>
            <a:endParaRPr lang="en-US" b="0" dirty="0">
              <a:latin typeface="Kaspersky Sans Display" panose="020B0003020000020004" pitchFamily="34" charset="0"/>
            </a:endParaRPr>
          </a:p>
        </p:txBody>
      </p:sp>
      <p:sp>
        <p:nvSpPr>
          <p:cNvPr id="10" name="Текст 22">
            <a:extLst>
              <a:ext uri="{FF2B5EF4-FFF2-40B4-BE49-F238E27FC236}">
                <a16:creationId xmlns:a16="http://schemas.microsoft.com/office/drawing/2014/main" id="{AAD89631-FAD0-DC4D-929C-372DE3C67302}"/>
              </a:ext>
            </a:extLst>
          </p:cNvPr>
          <p:cNvSpPr txBox="1">
            <a:spLocks/>
          </p:cNvSpPr>
          <p:nvPr/>
        </p:nvSpPr>
        <p:spPr>
          <a:xfrm>
            <a:off x="6912088" y="2754132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Поймаем только первое расхождение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Остальные ошибки придется ловить следующими запусками</a:t>
            </a:r>
            <a:endParaRPr lang="en-US" sz="2000" dirty="0">
              <a:latin typeface="Kaspersky Sans Display" panose="020B0003020000020004" pitchFamily="34" charset="0"/>
            </a:endParaRPr>
          </a:p>
          <a:p>
            <a:endParaRPr lang="x-none" sz="2000" dirty="0">
              <a:latin typeface="Kaspersky Sans Display" panose="020B0003020000020004" pitchFamily="34" charset="0"/>
            </a:endParaRPr>
          </a:p>
        </p:txBody>
      </p:sp>
      <p:sp>
        <p:nvSpPr>
          <p:cNvPr id="11" name="Текст 23">
            <a:extLst>
              <a:ext uri="{FF2B5EF4-FFF2-40B4-BE49-F238E27FC236}">
                <a16:creationId xmlns:a16="http://schemas.microsoft.com/office/drawing/2014/main" id="{44241438-83CA-6F47-A50C-6803348388EB}"/>
              </a:ext>
            </a:extLst>
          </p:cNvPr>
          <p:cNvSpPr txBox="1">
            <a:spLocks/>
          </p:cNvSpPr>
          <p:nvPr/>
        </p:nvSpPr>
        <p:spPr>
          <a:xfrm>
            <a:off x="6912091" y="1220756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Сериализовать в строку?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Да, но…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12" name="Текст 30">
            <a:extLst>
              <a:ext uri="{FF2B5EF4-FFF2-40B4-BE49-F238E27FC236}">
                <a16:creationId xmlns:a16="http://schemas.microsoft.com/office/drawing/2014/main" id="{E5048D61-2DEC-1B4D-9C87-81841AFFD710}"/>
              </a:ext>
            </a:extLst>
          </p:cNvPr>
          <p:cNvSpPr txBox="1">
            <a:spLocks/>
          </p:cNvSpPr>
          <p:nvPr/>
        </p:nvSpPr>
        <p:spPr>
          <a:xfrm>
            <a:off x="6912089" y="4869158"/>
            <a:ext cx="3983567" cy="15361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Должны иметь ожидаемый результат, эталон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И заранее создать его вручную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Текст 73">
            <a:extLst>
              <a:ext uri="{FF2B5EF4-FFF2-40B4-BE49-F238E27FC236}">
                <a16:creationId xmlns:a16="http://schemas.microsoft.com/office/drawing/2014/main" id="{6BFD1027-1B5F-4BB1-B665-B911670193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1453" y="1268762"/>
            <a:ext cx="9889094" cy="1968217"/>
          </a:xfrm>
        </p:spPr>
        <p:txBody>
          <a:bodyPr>
            <a:normAutofit/>
          </a:bodyPr>
          <a:lstStyle/>
          <a:p>
            <a:r>
              <a:rPr lang="en-US" dirty="0"/>
              <a:t>Approval </a:t>
            </a:r>
            <a:r>
              <a:rPr lang="ru-RU" dirty="0"/>
              <a:t>тесты</a:t>
            </a:r>
          </a:p>
          <a:p>
            <a:r>
              <a:rPr lang="en-US" sz="2200" dirty="0">
                <a:hlinkClick r:id="rId2"/>
              </a:rPr>
              <a:t>https://github.com/approvals/ApprovalTests.Net</a:t>
            </a:r>
            <a:r>
              <a:rPr lang="ru-RU" sz="2200" dirty="0"/>
              <a:t> </a:t>
            </a:r>
            <a:endParaRPr lang="en-US" sz="2200" dirty="0"/>
          </a:p>
          <a:p>
            <a:r>
              <a:rPr lang="en-US" sz="2200" dirty="0">
                <a:hlinkClick r:id="rId3"/>
              </a:rPr>
              <a:t>https://github.com/VerifyTests/Verify</a:t>
            </a:r>
            <a:r>
              <a:rPr lang="ru-RU" sz="2200" dirty="0"/>
              <a:t> - альтернатива</a:t>
            </a:r>
            <a:endParaRPr lang="en-US" dirty="0"/>
          </a:p>
        </p:txBody>
      </p:sp>
      <p:sp>
        <p:nvSpPr>
          <p:cNvPr id="72" name="Текст 71">
            <a:extLst>
              <a:ext uri="{FF2B5EF4-FFF2-40B4-BE49-F238E27FC236}">
                <a16:creationId xmlns:a16="http://schemas.microsoft.com/office/drawing/2014/main" id="{CFC82EEB-D9D0-4A72-8B4C-01F36DEBD4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/>
              <a:t>Два прогона теста</a:t>
            </a:r>
            <a:br>
              <a:rPr lang="en-US" dirty="0">
                <a:latin typeface="Kaspersky Sans Display" panose="020B0003020000020004" pitchFamily="34" charset="0"/>
              </a:rPr>
            </a:br>
            <a:r>
              <a:rPr lang="en-US" dirty="0">
                <a:latin typeface="Kaspersky Sans Display" panose="020B0003020000020004" pitchFamily="34" charset="0"/>
              </a:rPr>
              <a:t>1: </a:t>
            </a:r>
            <a:r>
              <a:rPr lang="ru-RU" dirty="0">
                <a:latin typeface="Kaspersky Sans Display" panose="020B0003020000020004" pitchFamily="34" charset="0"/>
              </a:rPr>
              <a:t> файл </a:t>
            </a:r>
            <a:r>
              <a:rPr lang="en-US" dirty="0">
                <a:latin typeface="Kaspersky Sans Display" panose="020B0003020000020004" pitchFamily="34" charset="0"/>
              </a:rPr>
              <a:t>.received </a:t>
            </a:r>
            <a:r>
              <a:rPr lang="en-US" dirty="0">
                <a:solidFill>
                  <a:srgbClr val="FF3255"/>
                </a:solidFill>
                <a:latin typeface="Kaspersky Sans Display" panose="020B0003020000020004" pitchFamily="34" charset="0"/>
              </a:rPr>
              <a:t>(</a:t>
            </a:r>
            <a:r>
              <a:rPr lang="ru-RU" dirty="0">
                <a:solidFill>
                  <a:srgbClr val="FF3255"/>
                </a:solidFill>
                <a:latin typeface="Kaspersky Sans Display" panose="020B0003020000020004" pitchFamily="34" charset="0"/>
              </a:rPr>
              <a:t>красный)</a:t>
            </a:r>
          </a:p>
          <a:p>
            <a:pPr lvl="3">
              <a:buNone/>
            </a:pPr>
            <a:r>
              <a:rPr lang="ru-RU" dirty="0">
                <a:latin typeface="Kaspersky Sans Display" panose="020B0003020000020004" pitchFamily="34" charset="0"/>
              </a:rPr>
              <a:t>2</a:t>
            </a:r>
            <a:r>
              <a:rPr lang="en-US" dirty="0">
                <a:latin typeface="Kaspersky Sans Display" panose="020B0003020000020004" pitchFamily="34" charset="0"/>
              </a:rPr>
              <a:t>: </a:t>
            </a:r>
            <a:r>
              <a:rPr lang="ru-RU" dirty="0">
                <a:latin typeface="Kaspersky Sans Display" panose="020B0003020000020004" pitchFamily="34" charset="0"/>
              </a:rPr>
              <a:t>файл </a:t>
            </a:r>
            <a:r>
              <a:rPr lang="en-US" dirty="0">
                <a:latin typeface="Kaspersky Sans Display" panose="020B0003020000020004" pitchFamily="34" charset="0"/>
              </a:rPr>
              <a:t>.approved</a:t>
            </a:r>
            <a:r>
              <a:rPr lang="ru-RU" dirty="0">
                <a:latin typeface="Kaspersky Sans Display" panose="020B0003020000020004" pitchFamily="34" charset="0"/>
              </a:rPr>
              <a:t> </a:t>
            </a:r>
            <a:r>
              <a:rPr lang="ru-RU" dirty="0">
                <a:solidFill>
                  <a:srgbClr val="00A88E"/>
                </a:solidFill>
                <a:latin typeface="Kaspersky Sans Display" panose="020B0003020000020004" pitchFamily="34" charset="0"/>
              </a:rPr>
              <a:t>(зеленый)</a:t>
            </a:r>
            <a:endParaRPr lang="en-US" dirty="0">
              <a:solidFill>
                <a:srgbClr val="00A88E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70" name="Текст 69">
            <a:extLst>
              <a:ext uri="{FF2B5EF4-FFF2-40B4-BE49-F238E27FC236}">
                <a16:creationId xmlns:a16="http://schemas.microsoft.com/office/drawing/2014/main" id="{4FC7F147-0F95-48D1-90A7-7E121BB390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pPr lvl="3">
              <a:buNone/>
            </a:pPr>
            <a:r>
              <a:rPr lang="ru-RU" b="1" dirty="0"/>
              <a:t>Если логика снова меняется?</a:t>
            </a:r>
          </a:p>
          <a:p>
            <a:pPr lvl="3">
              <a:buNone/>
            </a:pPr>
            <a:r>
              <a:rPr lang="ru-RU" dirty="0"/>
              <a:t>.</a:t>
            </a:r>
            <a:r>
              <a:rPr lang="en-US" dirty="0">
                <a:latin typeface="Kaspersky Sans Display" panose="020B0003020000020004" pitchFamily="34" charset="0"/>
              </a:rPr>
              <a:t>received </a:t>
            </a:r>
            <a:r>
              <a:rPr lang="en-US" dirty="0"/>
              <a:t>≠</a:t>
            </a:r>
            <a:r>
              <a:rPr lang="ru-RU" dirty="0"/>
              <a:t> .</a:t>
            </a:r>
            <a:r>
              <a:rPr lang="en-US" dirty="0">
                <a:latin typeface="Kaspersky Sans Display" panose="020B0003020000020004" pitchFamily="34" charset="0"/>
              </a:rPr>
              <a:t>approved, </a:t>
            </a:r>
            <a:endParaRPr lang="ru-RU" dirty="0">
              <a:latin typeface="Kaspersky Sans Display" panose="020B0003020000020004" pitchFamily="34" charset="0"/>
            </a:endParaRPr>
          </a:p>
          <a:p>
            <a:pPr lvl="3">
              <a:buNone/>
            </a:pPr>
            <a:r>
              <a:rPr lang="ru-RU" dirty="0">
                <a:latin typeface="Kaspersky Sans Display" panose="020B0003020000020004" pitchFamily="34" charset="0"/>
              </a:rPr>
              <a:t>тест снова красный</a:t>
            </a:r>
            <a:endParaRPr lang="en-US" dirty="0">
              <a:latin typeface="Kaspersky Sans Display" panose="020B0003020000020004" pitchFamily="34" charset="0"/>
            </a:endParaRPr>
          </a:p>
        </p:txBody>
      </p:sp>
      <p:sp>
        <p:nvSpPr>
          <p:cNvPr id="68" name="Текст 67">
            <a:extLst>
              <a:ext uri="{FF2B5EF4-FFF2-40B4-BE49-F238E27FC236}">
                <a16:creationId xmlns:a16="http://schemas.microsoft.com/office/drawing/2014/main" id="{2D88CE14-ADF4-4F97-8AAD-34DFFFB650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/>
          </a:bodyPr>
          <a:lstStyle/>
          <a:p>
            <a:pPr lvl="3">
              <a:buNone/>
            </a:pPr>
            <a:r>
              <a:rPr lang="en-US" b="1" dirty="0"/>
              <a:t>Approve - </a:t>
            </a:r>
            <a:r>
              <a:rPr lang="ru-RU" b="1" dirty="0"/>
              <a:t>одобрение результата</a:t>
            </a:r>
            <a:br>
              <a:rPr lang="en-US" dirty="0">
                <a:latin typeface="Kaspersky Sans Display" panose="020B0003020000020004" pitchFamily="34" charset="0"/>
              </a:rPr>
            </a:br>
            <a:r>
              <a:rPr lang="ru-RU" dirty="0">
                <a:latin typeface="Kaspersky Sans Display" panose="020B0003020000020004" pitchFamily="34" charset="0"/>
              </a:rPr>
              <a:t>Нужно просмотреть и одобрить текстовое представление результата</a:t>
            </a:r>
          </a:p>
        </p:txBody>
      </p:sp>
      <p:sp>
        <p:nvSpPr>
          <p:cNvPr id="66" name="Текст 65">
            <a:extLst>
              <a:ext uri="{FF2B5EF4-FFF2-40B4-BE49-F238E27FC236}">
                <a16:creationId xmlns:a16="http://schemas.microsoft.com/office/drawing/2014/main" id="{23B03030-C0DE-4BEA-84E2-11AA1DED0B8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/>
          </a:bodyPr>
          <a:lstStyle/>
          <a:p>
            <a:pPr lvl="3">
              <a:buNone/>
            </a:pPr>
            <a:r>
              <a:rPr lang="ru-RU" b="1" dirty="0"/>
              <a:t>Автоматизация сравнения строк</a:t>
            </a:r>
            <a:endParaRPr lang="en-US" b="1" dirty="0"/>
          </a:p>
          <a:p>
            <a:pPr lvl="3">
              <a:buNone/>
            </a:pPr>
            <a:r>
              <a:rPr lang="en-US" dirty="0">
                <a:latin typeface="Kaspersky Sans Display" panose="020B0003020000020004" pitchFamily="34" charset="0"/>
              </a:rPr>
              <a:t>C </a:t>
            </a:r>
            <a:r>
              <a:rPr lang="ru-RU" dirty="0">
                <a:latin typeface="Kaspersky Sans Display" panose="020B0003020000020004" pitchFamily="34" charset="0"/>
              </a:rPr>
              <a:t>использованием </a:t>
            </a:r>
            <a:r>
              <a:rPr lang="en-US" dirty="0">
                <a:latin typeface="Kaspersky Sans Display" panose="020B0003020000020004" pitchFamily="34" charset="0"/>
              </a:rPr>
              <a:t>Diff-</a:t>
            </a:r>
            <a:r>
              <a:rPr lang="ru-RU" dirty="0">
                <a:latin typeface="Kaspersky Sans Display" panose="020B0003020000020004" pitchFamily="34" charset="0"/>
              </a:rPr>
              <a:t>инструмента</a:t>
            </a:r>
            <a:br>
              <a:rPr lang="en-US" dirty="0">
                <a:latin typeface="Kaspersky Sans Display" panose="020B0003020000020004" pitchFamily="34" charset="0"/>
              </a:rPr>
            </a:br>
            <a:endParaRPr lang="en-US" dirty="0"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11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471EF-3CA7-99CA-C161-712032D1C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451B598-8663-60BE-9EEA-FCD98F99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Kaspersky Sans Display" panose="020B0003020000020004" pitchFamily="34" charset="0"/>
              </a:rPr>
              <a:t>Пример теста с использованием библиотеки </a:t>
            </a:r>
            <a:r>
              <a:rPr lang="en-US" sz="2000" dirty="0">
                <a:latin typeface="Kaspersky Sans Display" panose="020B0003020000020004" pitchFamily="34" charset="0"/>
              </a:rPr>
              <a:t>https://github.com/approvals/ApprovalTests.Net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F13F8D-0F36-4183-13F6-199C34E4FB00}"/>
              </a:ext>
            </a:extLst>
          </p:cNvPr>
          <p:cNvSpPr txBox="1"/>
          <p:nvPr/>
        </p:nvSpPr>
        <p:spPr>
          <a:xfrm>
            <a:off x="2273300" y="1493758"/>
            <a:ext cx="79248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UseReporter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DiffReporter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))]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UseApprovalSubdirectory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"Results"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ApprovalTest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[Fact]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Test()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Arrange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...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Act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outputData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_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testedService.DoSomething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inputData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Assert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serialized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JsonSerializer.Serialize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outputData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Options);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</a:p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        // Approval test! 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Approvals.Verify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(serialized);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69980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Demo 1</a:t>
            </a:r>
            <a:endParaRPr lang="ru-RU" sz="6000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lvl="2"/>
            <a:r>
              <a:rPr lang="ru-RU" dirty="0"/>
              <a:t>Пример 1 – Базовые тесты</a:t>
            </a:r>
          </a:p>
        </p:txBody>
      </p:sp>
    </p:spTree>
    <p:extLst>
      <p:ext uri="{BB962C8B-B14F-4D97-AF65-F5344CB8AC3E}">
        <p14:creationId xmlns:p14="http://schemas.microsoft.com/office/powerpoint/2010/main" val="2253331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>
          <a:xfrm>
            <a:off x="1151452" y="1268762"/>
            <a:ext cx="4462588" cy="3840425"/>
          </a:xfrm>
        </p:spPr>
        <p:txBody>
          <a:bodyPr>
            <a:normAutofit/>
          </a:bodyPr>
          <a:lstStyle/>
          <a:p>
            <a:r>
              <a:rPr lang="en-US" dirty="0" err="1"/>
              <a:t>DiffReporter</a:t>
            </a:r>
            <a:r>
              <a:rPr lang="en-US" dirty="0"/>
              <a:t> – </a:t>
            </a:r>
            <a:r>
              <a:rPr lang="ru-RU" dirty="0"/>
              <a:t>при локальном запуске</a:t>
            </a:r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3"/>
          </p:nvPr>
        </p:nvSpPr>
        <p:spPr>
          <a:xfrm>
            <a:off x="6912091" y="1268762"/>
            <a:ext cx="4859941" cy="3840425"/>
          </a:xfrm>
        </p:spPr>
        <p:txBody>
          <a:bodyPr/>
          <a:lstStyle/>
          <a:p>
            <a:r>
              <a:rPr lang="en-US" dirty="0" err="1"/>
              <a:t>QuietReporter</a:t>
            </a:r>
            <a:r>
              <a:rPr lang="ru-RU" dirty="0"/>
              <a:t> –</a:t>
            </a:r>
            <a:r>
              <a:rPr lang="en-US" dirty="0"/>
              <a:t> </a:t>
            </a:r>
            <a:r>
              <a:rPr lang="ru-RU" dirty="0"/>
              <a:t>для </a:t>
            </a:r>
            <a:r>
              <a:rPr lang="en-US" dirty="0"/>
              <a:t>CI/CD</a:t>
            </a:r>
            <a:endParaRPr lang="ru-RU" dirty="0"/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B18A09C7-9469-684E-8977-F21E7361C4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/>
              <a:t>Локальный прогон теста</a:t>
            </a:r>
            <a:endParaRPr lang="x-none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3CD5CD32-9507-13EC-7783-BD19363285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ru-RU" dirty="0"/>
              <a:t>Тесты на </a:t>
            </a:r>
            <a:r>
              <a:rPr lang="en-US" dirty="0"/>
              <a:t>CI/CD </a:t>
            </a:r>
            <a:r>
              <a:rPr lang="ru-RU" dirty="0"/>
              <a:t>не могут запускать </a:t>
            </a:r>
            <a:r>
              <a:rPr lang="en-US" dirty="0"/>
              <a:t>Diff</a:t>
            </a:r>
            <a:endParaRPr lang="en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7085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ru-RU" dirty="0"/>
              <a:t>Аппрувал-тестирование в </a:t>
            </a:r>
            <a:r>
              <a:rPr lang="en-US" dirty="0"/>
              <a:t>.NET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4">
              <a:buSzPct val="108000"/>
            </a:pPr>
            <a:r>
              <a:rPr lang="ru-RU" dirty="0">
                <a:latin typeface="Kaspersky Sans Display" panose="020B0003020000020004" pitchFamily="34" charset="0"/>
              </a:rPr>
              <a:t>Или как подружить тесты, таблицы и </a:t>
            </a:r>
            <a:r>
              <a:rPr lang="en-US" dirty="0">
                <a:latin typeface="Kaspersky Sans Display" panose="020B0003020000020004" pitchFamily="34" charset="0"/>
              </a:rPr>
              <a:t>DIFF</a:t>
            </a:r>
            <a:endParaRPr lang="ru-RU" dirty="0">
              <a:latin typeface="Kaspersky Sans Display" panose="020B0003020000020004" pitchFamily="34" charset="0"/>
            </a:endParaRPr>
          </a:p>
        </p:txBody>
      </p:sp>
      <p:pic>
        <p:nvPicPr>
          <p:cNvPr id="5" name="Picture Placeholder 4" descr="A person standing on a boat in front of water&#10;&#10;AI-generated content may be incorrect.">
            <a:extLst>
              <a:ext uri="{FF2B5EF4-FFF2-40B4-BE49-F238E27FC236}">
                <a16:creationId xmlns:a16="http://schemas.microsoft.com/office/drawing/2014/main" id="{3ADAF352-D95B-8807-6ED7-F1CE6065619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0" b="10110"/>
          <a:stretch>
            <a:fillRect/>
          </a:stretch>
        </p:blipFill>
        <p:spPr>
          <a:xfrm>
            <a:off x="7837866" y="1268762"/>
            <a:ext cx="2470877" cy="2471388"/>
          </a:xfrm>
          <a:effectLst>
            <a:softEdge rad="101600"/>
          </a:effectLst>
        </p:spPr>
      </p:pic>
      <p:sp>
        <p:nvSpPr>
          <p:cNvPr id="22" name="Текст 21">
            <a:extLst>
              <a:ext uri="{FF2B5EF4-FFF2-40B4-BE49-F238E27FC236}">
                <a16:creationId xmlns:a16="http://schemas.microsoft.com/office/drawing/2014/main" id="{69AC4C59-0362-4147-8A63-C5B8EF2E756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02500" y="4101075"/>
            <a:ext cx="3917950" cy="2208245"/>
          </a:xfrm>
        </p:spPr>
        <p:txBody>
          <a:bodyPr/>
          <a:lstStyle/>
          <a:p>
            <a:pPr lvl="0"/>
            <a:r>
              <a:rPr lang="ru-RU" b="0" dirty="0"/>
              <a:t>Константин Финагин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Ст. разработчик в </a:t>
            </a:r>
            <a:r>
              <a:rPr lang="en-US" dirty="0"/>
              <a:t>Kaspersky</a:t>
            </a:r>
          </a:p>
          <a:p>
            <a:pPr lvl="1"/>
            <a:br>
              <a:rPr lang="en-US" dirty="0"/>
            </a:br>
            <a:r>
              <a:rPr lang="en-US" dirty="0"/>
              <a:t>konstantin.finagin@gmail.com</a:t>
            </a:r>
            <a:endParaRPr lang="ru-RU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2">
            <a:extLst>
              <a:ext uri="{FF2B5EF4-FFF2-40B4-BE49-F238E27FC236}">
                <a16:creationId xmlns:a16="http://schemas.microsoft.com/office/drawing/2014/main" id="{B18A09C7-9469-684E-8977-F21E7361C4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/>
              <a:t>Способ 1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3CD5CD32-9507-13EC-7783-BD19363285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49338" y="308654"/>
            <a:ext cx="5422695" cy="440500"/>
          </a:xfrm>
        </p:spPr>
        <p:txBody>
          <a:bodyPr/>
          <a:lstStyle/>
          <a:p>
            <a:r>
              <a:rPr lang="ru-RU" dirty="0"/>
              <a:t>Способ 2</a:t>
            </a:r>
            <a:endParaRPr lang="en" dirty="0"/>
          </a:p>
          <a:p>
            <a:endParaRPr lang="ru-R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6CA44E-7455-4D0D-9F1B-A279C3B1529B}"/>
              </a:ext>
            </a:extLst>
          </p:cNvPr>
          <p:cNvSpPr/>
          <p:nvPr/>
        </p:nvSpPr>
        <p:spPr>
          <a:xfrm>
            <a:off x="583846" y="1659284"/>
            <a:ext cx="531758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TestConstructor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...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IsCiCdEnvironment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Approvals.SetFrontLoadedReporter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QuietReporter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Approvals.SetFrontLoadedReporter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DiffReporter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...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B399D7-2647-4A33-AB0B-2FDF2BC23D8F}"/>
              </a:ext>
            </a:extLst>
          </p:cNvPr>
          <p:cNvSpPr/>
          <p:nvPr/>
        </p:nvSpPr>
        <p:spPr>
          <a:xfrm>
            <a:off x="6719561" y="2151726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#if DEBUG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   [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UseReporter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typeof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DiffReporter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))]</a:t>
            </a:r>
          </a:p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#else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   [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UseReporter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typeof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QuietReporter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))]</a:t>
            </a:r>
          </a:p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#endif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   [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UseApprovalSubdirectory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"Results"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)]</a:t>
            </a:r>
          </a:p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ApprovalTest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   ...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03496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3"/>
            <a:r>
              <a:rPr lang="ru-RU" b="0" dirty="0">
                <a:latin typeface="Kaspersky Sans Display" panose="020B0003020000020004" pitchFamily="34" charset="0"/>
              </a:rPr>
              <a:t>Частые ситуации</a:t>
            </a:r>
            <a:endParaRPr lang="en-US" b="0" dirty="0">
              <a:latin typeface="Kaspersky Sans Display" panose="020B0003020000020004" pitchFamily="34" charset="0"/>
            </a:endParaRPr>
          </a:p>
        </p:txBody>
      </p:sp>
      <p:sp>
        <p:nvSpPr>
          <p:cNvPr id="10" name="Текст 22">
            <a:extLst>
              <a:ext uri="{FF2B5EF4-FFF2-40B4-BE49-F238E27FC236}">
                <a16:creationId xmlns:a16="http://schemas.microsoft.com/office/drawing/2014/main" id="{AAD89631-FAD0-DC4D-929C-372DE3C67302}"/>
              </a:ext>
            </a:extLst>
          </p:cNvPr>
          <p:cNvSpPr txBox="1">
            <a:spLocks/>
          </p:cNvSpPr>
          <p:nvPr/>
        </p:nvSpPr>
        <p:spPr>
          <a:xfrm>
            <a:off x="6912091" y="3141133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Динамические данные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en-US" sz="2000" dirty="0" err="1">
                <a:latin typeface="Kaspersky Sans Display" panose="020B0003020000020004" pitchFamily="34" charset="0"/>
              </a:rPr>
              <a:t>DateTime</a:t>
            </a:r>
            <a:r>
              <a:rPr lang="en-US" sz="2000" dirty="0">
                <a:latin typeface="Kaspersky Sans Display" panose="020B0003020000020004" pitchFamily="34" charset="0"/>
              </a:rPr>
              <a:t>, GUID</a:t>
            </a:r>
            <a:r>
              <a:rPr lang="ru-RU" sz="2000" dirty="0">
                <a:latin typeface="Kaspersky Sans Display" panose="020B0003020000020004" pitchFamily="34" charset="0"/>
              </a:rPr>
              <a:t>, числовые значения с определенным допуском</a:t>
            </a:r>
            <a:endParaRPr lang="en-US" sz="2000" dirty="0">
              <a:latin typeface="Kaspersky Sans Display" panose="020B0003020000020004" pitchFamily="34" charset="0"/>
            </a:endParaRPr>
          </a:p>
          <a:p>
            <a:endParaRPr lang="x-none" sz="2000" dirty="0">
              <a:latin typeface="Kaspersky Sans Display" panose="020B0003020000020004" pitchFamily="34" charset="0"/>
            </a:endParaRPr>
          </a:p>
        </p:txBody>
      </p:sp>
      <p:sp>
        <p:nvSpPr>
          <p:cNvPr id="11" name="Текст 23">
            <a:extLst>
              <a:ext uri="{FF2B5EF4-FFF2-40B4-BE49-F238E27FC236}">
                <a16:creationId xmlns:a16="http://schemas.microsoft.com/office/drawing/2014/main" id="{44241438-83CA-6F47-A50C-6803348388EB}"/>
              </a:ext>
            </a:extLst>
          </p:cNvPr>
          <p:cNvSpPr txBox="1">
            <a:spLocks/>
          </p:cNvSpPr>
          <p:nvPr/>
        </p:nvSpPr>
        <p:spPr>
          <a:xfrm>
            <a:off x="6912091" y="1220756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Частичное сравнение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Не нужна вся информация объекта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12" name="Текст 30">
            <a:extLst>
              <a:ext uri="{FF2B5EF4-FFF2-40B4-BE49-F238E27FC236}">
                <a16:creationId xmlns:a16="http://schemas.microsoft.com/office/drawing/2014/main" id="{E5048D61-2DEC-1B4D-9C87-81841AFFD710}"/>
              </a:ext>
            </a:extLst>
          </p:cNvPr>
          <p:cNvSpPr txBox="1">
            <a:spLocks/>
          </p:cNvSpPr>
          <p:nvPr/>
        </p:nvSpPr>
        <p:spPr>
          <a:xfrm>
            <a:off x="6912091" y="5061181"/>
            <a:ext cx="3983567" cy="15361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Меняющиеся списки и строки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Значение в динамическом списке</a:t>
            </a:r>
            <a:r>
              <a:rPr lang="en-US" sz="2000" dirty="0">
                <a:latin typeface="Kaspersky Sans Display" panose="020B0003020000020004" pitchFamily="34" charset="0"/>
              </a:rPr>
              <a:t> </a:t>
            </a:r>
            <a:r>
              <a:rPr lang="ru-RU" sz="2000" dirty="0">
                <a:latin typeface="Kaspersky Sans Display" panose="020B0003020000020004" pitchFamily="34" charset="0"/>
              </a:rPr>
              <a:t>или строке, </a:t>
            </a:r>
            <a:r>
              <a:rPr lang="en-US" sz="2000" dirty="0">
                <a:latin typeface="Kaspersky Sans Display" panose="020B0003020000020004" pitchFamily="34" charset="0"/>
              </a:rPr>
              <a:t>Contains/</a:t>
            </a:r>
            <a:r>
              <a:rPr lang="en-US" sz="2000" dirty="0" err="1">
                <a:latin typeface="Kaspersky Sans Display" panose="020B0003020000020004" pitchFamily="34" charset="0"/>
              </a:rPr>
              <a:t>StartsWith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471EF-3CA7-99CA-C161-712032D1C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451B598-8663-60BE-9EEA-FCD98F99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Kaspersky Sans Display" panose="020B0003020000020004" pitchFamily="34" charset="0"/>
              </a:rPr>
              <a:t>Не нужна вся информация объекта – анонимные типы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F13F8D-0F36-4183-13F6-199C34E4FB00}"/>
              </a:ext>
            </a:extLst>
          </p:cNvPr>
          <p:cNvSpPr txBox="1"/>
          <p:nvPr/>
        </p:nvSpPr>
        <p:spPr>
          <a:xfrm>
            <a:off x="2273300" y="1493758"/>
            <a:ext cx="79248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subset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largeObject.Id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largeObject.Name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CreatedAt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largeObject.CreatedAt.ToString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"O"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json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JsonSerializer.Serialize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subset,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JsonSerializerOptions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WriteIndented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});</a:t>
            </a:r>
          </a:p>
          <a:p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Approvals.Verify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(json);</a:t>
            </a:r>
          </a:p>
        </p:txBody>
      </p:sp>
    </p:spTree>
    <p:extLst>
      <p:ext uri="{BB962C8B-B14F-4D97-AF65-F5344CB8AC3E}">
        <p14:creationId xmlns:p14="http://schemas.microsoft.com/office/powerpoint/2010/main" val="784489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>
          <a:xfrm>
            <a:off x="1151453" y="1268762"/>
            <a:ext cx="4353736" cy="2160239"/>
          </a:xfrm>
        </p:spPr>
        <p:txBody>
          <a:bodyPr/>
          <a:lstStyle/>
          <a:p>
            <a:pPr lvl="3"/>
            <a:r>
              <a:rPr lang="ru-RU" b="0" dirty="0">
                <a:latin typeface="Kaspersky Sans Display" panose="020B0003020000020004" pitchFamily="34" charset="0"/>
              </a:rPr>
              <a:t>Динамические данные</a:t>
            </a:r>
            <a:endParaRPr lang="en-US" b="0" dirty="0">
              <a:latin typeface="Kaspersky Sans Display" panose="020B0003020000020004" pitchFamily="34" charset="0"/>
            </a:endParaRPr>
          </a:p>
        </p:txBody>
      </p:sp>
      <p:sp>
        <p:nvSpPr>
          <p:cNvPr id="10" name="Текст 22">
            <a:extLst>
              <a:ext uri="{FF2B5EF4-FFF2-40B4-BE49-F238E27FC236}">
                <a16:creationId xmlns:a16="http://schemas.microsoft.com/office/drawing/2014/main" id="{AAD89631-FAD0-DC4D-929C-372DE3C67302}"/>
              </a:ext>
            </a:extLst>
          </p:cNvPr>
          <p:cNvSpPr txBox="1">
            <a:spLocks/>
          </p:cNvSpPr>
          <p:nvPr/>
        </p:nvSpPr>
        <p:spPr>
          <a:xfrm>
            <a:off x="6912091" y="3235362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Универсальное форматирование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Убрать зависимость от локали (особенно </a:t>
            </a:r>
            <a:r>
              <a:rPr lang="en-US" sz="2000" dirty="0" err="1">
                <a:latin typeface="Kaspersky Sans Display" panose="020B0003020000020004" pitchFamily="34" charset="0"/>
              </a:rPr>
              <a:t>DateTime</a:t>
            </a:r>
            <a:r>
              <a:rPr lang="en-US" sz="2000" dirty="0">
                <a:latin typeface="Kaspersky Sans Display" panose="020B0003020000020004" pitchFamily="34" charset="0"/>
              </a:rPr>
              <a:t>)</a:t>
            </a:r>
            <a:r>
              <a:rPr lang="ru-RU" sz="2000" dirty="0">
                <a:latin typeface="Kaspersky Sans Display" panose="020B0003020000020004" pitchFamily="34" charset="0"/>
              </a:rPr>
              <a:t> – </a:t>
            </a:r>
            <a:r>
              <a:rPr lang="ru-RU" sz="2000" b="1" dirty="0">
                <a:solidFill>
                  <a:srgbClr val="FF3255"/>
                </a:solidFill>
                <a:latin typeface="Kaspersky Sans Display" panose="020B0003020000020004" pitchFamily="34" charset="0"/>
              </a:rPr>
              <a:t>важно для </a:t>
            </a:r>
            <a:r>
              <a:rPr lang="en-US" sz="2000" b="1" dirty="0">
                <a:solidFill>
                  <a:srgbClr val="FF3255"/>
                </a:solidFill>
                <a:latin typeface="Kaspersky Sans Display" panose="020B0003020000020004" pitchFamily="34" charset="0"/>
              </a:rPr>
              <a:t>CI/CD</a:t>
            </a:r>
          </a:p>
        </p:txBody>
      </p:sp>
      <p:sp>
        <p:nvSpPr>
          <p:cNvPr id="11" name="Текст 23">
            <a:extLst>
              <a:ext uri="{FF2B5EF4-FFF2-40B4-BE49-F238E27FC236}">
                <a16:creationId xmlns:a16="http://schemas.microsoft.com/office/drawing/2014/main" id="{44241438-83CA-6F47-A50C-6803348388EB}"/>
              </a:ext>
            </a:extLst>
          </p:cNvPr>
          <p:cNvSpPr txBox="1">
            <a:spLocks/>
          </p:cNvSpPr>
          <p:nvPr/>
        </p:nvSpPr>
        <p:spPr>
          <a:xfrm>
            <a:off x="6912091" y="1220755"/>
            <a:ext cx="4261125" cy="17729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Необходимо привести к статичным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en-US" sz="2000" dirty="0">
                <a:latin typeface="Kaspersky Sans Display" panose="020B0003020000020004" pitchFamily="34" charset="0"/>
              </a:rPr>
              <a:t>DI,</a:t>
            </a:r>
            <a:r>
              <a:rPr lang="ru-RU" sz="2000" dirty="0">
                <a:latin typeface="Kaspersky Sans Display" panose="020B0003020000020004" pitchFamily="34" charset="0"/>
              </a:rPr>
              <a:t> </a:t>
            </a:r>
            <a:r>
              <a:rPr lang="ru-RU" sz="2000" dirty="0" err="1">
                <a:latin typeface="Kaspersky Sans Display" panose="020B0003020000020004" pitchFamily="34" charset="0"/>
              </a:rPr>
              <a:t>врапперы</a:t>
            </a:r>
            <a:endParaRPr lang="ru-RU" sz="2000" dirty="0">
              <a:latin typeface="Kaspersky Sans Display" panose="020B0003020000020004" pitchFamily="34" charset="0"/>
            </a:endParaRPr>
          </a:p>
          <a:p>
            <a:pPr>
              <a:buNone/>
            </a:pPr>
            <a:r>
              <a:rPr lang="ru-RU" sz="2000" dirty="0">
                <a:latin typeface="Kaspersky Sans Display" panose="020B0003020000020004" pitchFamily="34" charset="0"/>
              </a:rPr>
              <a:t>преобразование изменяющихся полей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12" name="Текст 30">
            <a:extLst>
              <a:ext uri="{FF2B5EF4-FFF2-40B4-BE49-F238E27FC236}">
                <a16:creationId xmlns:a16="http://schemas.microsoft.com/office/drawing/2014/main" id="{E5048D61-2DEC-1B4D-9C87-81841AFFD710}"/>
              </a:ext>
            </a:extLst>
          </p:cNvPr>
          <p:cNvSpPr txBox="1">
            <a:spLocks/>
          </p:cNvSpPr>
          <p:nvPr/>
        </p:nvSpPr>
        <p:spPr>
          <a:xfrm>
            <a:off x="6912090" y="5122141"/>
            <a:ext cx="3983567" cy="15361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Смотреть по ситуации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Может быть именно в этом случае </a:t>
            </a:r>
            <a:r>
              <a:rPr lang="ru-RU" sz="2000" dirty="0" err="1">
                <a:latin typeface="Kaspersky Sans Display" panose="020B0003020000020004" pitchFamily="34" charset="0"/>
              </a:rPr>
              <a:t>аппрувалы</a:t>
            </a:r>
            <a:r>
              <a:rPr lang="ru-RU" sz="2000" dirty="0">
                <a:latin typeface="Kaspersky Sans Display" panose="020B0003020000020004" pitchFamily="34" charset="0"/>
              </a:rPr>
              <a:t> и не нужны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808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toon of hands holding a sword&#10;&#10;AI-generated content may be incorrect.">
            <a:extLst>
              <a:ext uri="{FF2B5EF4-FFF2-40B4-BE49-F238E27FC236}">
                <a16:creationId xmlns:a16="http://schemas.microsoft.com/office/drawing/2014/main" id="{3D401278-001D-1697-18EB-25928E481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386" y="697290"/>
            <a:ext cx="6361227" cy="5463419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5206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471EF-3CA7-99CA-C161-712032D1C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451B598-8663-60BE-9EEA-FCD98F99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 err="1">
                <a:latin typeface="Kaspersky Sans Display" panose="020B0003020000020004" pitchFamily="34" charset="0"/>
              </a:rPr>
              <a:t>Врапперы</a:t>
            </a:r>
            <a:r>
              <a:rPr lang="ru-RU" sz="2000" dirty="0">
                <a:latin typeface="Kaspersky Sans Display" panose="020B0003020000020004" pitchFamily="34" charset="0"/>
              </a:rPr>
              <a:t> – один из способов привести </a:t>
            </a:r>
            <a:r>
              <a:rPr lang="en-US" sz="2000" dirty="0" err="1">
                <a:latin typeface="Kaspersky Sans Display" panose="020B0003020000020004" pitchFamily="34" charset="0"/>
              </a:rPr>
              <a:t>DateTime</a:t>
            </a:r>
            <a:r>
              <a:rPr lang="en-US" sz="2000" dirty="0">
                <a:latin typeface="Kaspersky Sans Display" panose="020B0003020000020004" pitchFamily="34" charset="0"/>
              </a:rPr>
              <a:t>/GUID</a:t>
            </a:r>
            <a:r>
              <a:rPr lang="ru-RU" sz="2000" dirty="0">
                <a:latin typeface="Kaspersky Sans Display" panose="020B0003020000020004" pitchFamily="34" charset="0"/>
              </a:rPr>
              <a:t> к статичным</a:t>
            </a:r>
            <a:r>
              <a:rPr lang="en-US" sz="2000" dirty="0">
                <a:latin typeface="Kaspersky Sans Display" panose="020B0003020000020004" pitchFamily="34" charset="0"/>
              </a:rPr>
              <a:t> </a:t>
            </a:r>
            <a:r>
              <a:rPr lang="ru-RU" sz="2000" dirty="0">
                <a:latin typeface="Kaspersky Sans Display" panose="020B0003020000020004" pitchFamily="34" charset="0"/>
              </a:rPr>
              <a:t>данным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F13F8D-0F36-4183-13F6-199C34E4FB00}"/>
              </a:ext>
            </a:extLst>
          </p:cNvPr>
          <p:cNvSpPr txBox="1"/>
          <p:nvPr/>
        </p:nvSpPr>
        <p:spPr>
          <a:xfrm>
            <a:off x="2273300" y="1493758"/>
            <a:ext cx="7924800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DateTimeWrapper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_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utcNowProvider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() =&gt;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UtcNow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=&gt; _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utcNowProvider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Set(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customProvider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_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utcNowProvider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customProvider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??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throw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ArgumentNullException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nameof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customProvider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Reset()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_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utcNowProvider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() =&gt;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//replace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DateTime.UtcNow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()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date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DateTimeWrapper.UtcNow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283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2"/>
            <a:r>
              <a:rPr lang="ru-RU" dirty="0"/>
              <a:t>Фред Брукс</a:t>
            </a:r>
            <a:r>
              <a:rPr lang="en-US" dirty="0"/>
              <a:t>, "No Silver Bullet: Essence and Accident in Software Engineering"</a:t>
            </a:r>
            <a:endParaRPr lang="ru-RU" dirty="0">
              <a:latin typeface="Kaspersky Sans Display" panose="020B0003020000020004" pitchFamily="34" charset="0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Не существует серебряной пули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152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Demo 2</a:t>
            </a:r>
            <a:endParaRPr lang="ru-RU" sz="6000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lvl="2"/>
            <a:r>
              <a:rPr lang="ru-RU" dirty="0"/>
              <a:t>Пример </a:t>
            </a:r>
            <a:r>
              <a:rPr lang="en-US" dirty="0"/>
              <a:t>2 – </a:t>
            </a:r>
            <a:r>
              <a:rPr lang="ru-RU" dirty="0"/>
              <a:t>Более сложные случаи</a:t>
            </a:r>
          </a:p>
        </p:txBody>
      </p:sp>
    </p:spTree>
    <p:extLst>
      <p:ext uri="{BB962C8B-B14F-4D97-AF65-F5344CB8AC3E}">
        <p14:creationId xmlns:p14="http://schemas.microsoft.com/office/powerpoint/2010/main" val="821584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>
            <a:extLst>
              <a:ext uri="{FF2B5EF4-FFF2-40B4-BE49-F238E27FC236}">
                <a16:creationId xmlns:a16="http://schemas.microsoft.com/office/drawing/2014/main" id="{4B2EC950-E68F-4A81-8841-1817E535DE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1453" y="1268762"/>
            <a:ext cx="3984441" cy="3840589"/>
          </a:xfrm>
        </p:spPr>
        <p:txBody>
          <a:bodyPr>
            <a:normAutofit/>
          </a:bodyPr>
          <a:lstStyle/>
          <a:p>
            <a:r>
              <a:rPr lang="ru-RU" dirty="0"/>
              <a:t>Сценарий 2.</a:t>
            </a:r>
          </a:p>
          <a:p>
            <a:r>
              <a:rPr lang="ru-RU" dirty="0"/>
              <a:t>Табличные данные на выходе</a:t>
            </a:r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FB71E92E-7FC7-3B46-B186-35F1AC2CAFB0}"/>
              </a:ext>
            </a:extLst>
          </p:cNvPr>
          <p:cNvSpPr txBox="1">
            <a:spLocks/>
          </p:cNvSpPr>
          <p:nvPr/>
        </p:nvSpPr>
        <p:spPr>
          <a:xfrm>
            <a:off x="6912089" y="2989867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Сводимые к табличным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Списки и иерархии объектов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18" name="Текст 6">
            <a:extLst>
              <a:ext uri="{FF2B5EF4-FFF2-40B4-BE49-F238E27FC236}">
                <a16:creationId xmlns:a16="http://schemas.microsoft.com/office/drawing/2014/main" id="{7B4D3660-A84B-4148-953C-B9EE187A6F4A}"/>
              </a:ext>
            </a:extLst>
          </p:cNvPr>
          <p:cNvSpPr txBox="1">
            <a:spLocks/>
          </p:cNvSpPr>
          <p:nvPr/>
        </p:nvSpPr>
        <p:spPr>
          <a:xfrm>
            <a:off x="6912089" y="1268762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Непосредственно табличные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en-US" sz="2000" dirty="0" err="1">
                <a:latin typeface="Kaspersky Sans Display" panose="020B0003020000020004" pitchFamily="34" charset="0"/>
              </a:rPr>
              <a:t>DataTable</a:t>
            </a:r>
            <a:r>
              <a:rPr lang="en-US" sz="2000" dirty="0">
                <a:latin typeface="Kaspersky Sans Display" panose="020B0003020000020004" pitchFamily="34" charset="0"/>
              </a:rPr>
              <a:t>,</a:t>
            </a:r>
            <a:r>
              <a:rPr lang="ru-RU" sz="2000" dirty="0">
                <a:latin typeface="Kaspersky Sans Display" panose="020B0003020000020004" pitchFamily="34" charset="0"/>
              </a:rPr>
              <a:t> </a:t>
            </a:r>
            <a:r>
              <a:rPr lang="en-US" sz="2000" dirty="0">
                <a:latin typeface="Kaspersky Sans Display" panose="020B0003020000020004" pitchFamily="34" charset="0"/>
              </a:rPr>
              <a:t>CSV,</a:t>
            </a:r>
          </a:p>
          <a:p>
            <a:pPr>
              <a:buNone/>
            </a:pPr>
            <a:r>
              <a:rPr lang="ru-RU" sz="2000" dirty="0">
                <a:latin typeface="Kaspersky Sans Display" panose="020B0003020000020004" pitchFamily="34" charset="0"/>
              </a:rPr>
              <a:t>двумерные</a:t>
            </a:r>
            <a:r>
              <a:rPr lang="en-US" sz="2000" dirty="0">
                <a:latin typeface="Kaspersky Sans Display" panose="020B0003020000020004" pitchFamily="34" charset="0"/>
              </a:rPr>
              <a:t> </a:t>
            </a:r>
            <a:r>
              <a:rPr lang="ru-RU" sz="2000" dirty="0">
                <a:latin typeface="Kaspersky Sans Display" panose="020B0003020000020004" pitchFamily="34" charset="0"/>
              </a:rPr>
              <a:t>массивы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4FF7246B-F135-428C-A40F-0611E7419119}"/>
              </a:ext>
            </a:extLst>
          </p:cNvPr>
          <p:cNvSpPr txBox="1">
            <a:spLocks/>
          </p:cNvSpPr>
          <p:nvPr/>
        </p:nvSpPr>
        <p:spPr>
          <a:xfrm>
            <a:off x="6912091" y="4710972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000" b="1" dirty="0">
                <a:latin typeface="+mn-lt"/>
              </a:rPr>
              <a:t>JSON </a:t>
            </a:r>
            <a:r>
              <a:rPr lang="ru-RU" sz="2000" b="1" dirty="0">
                <a:latin typeface="+mn-lt"/>
              </a:rPr>
              <a:t>не подходит</a:t>
            </a:r>
          </a:p>
          <a:p>
            <a:pPr>
              <a:buNone/>
            </a:pPr>
            <a:r>
              <a:rPr lang="ru-RU" sz="2000" dirty="0">
                <a:latin typeface="Kaspersky Sans Display" panose="020B0003020000020004" pitchFamily="34" charset="0"/>
              </a:rPr>
              <a:t>Так как становится сложным для восприятия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705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471EF-3CA7-99CA-C161-712032D1C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451B598-8663-60BE-9EEA-FCD98F99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Kaspersky Sans Display" panose="020B0003020000020004" pitchFamily="34" charset="0"/>
              </a:rPr>
              <a:t>Пример </a:t>
            </a:r>
            <a:r>
              <a:rPr lang="en-US" sz="2000" dirty="0">
                <a:latin typeface="Kaspersky Sans Display" panose="020B0003020000020004" pitchFamily="34" charset="0"/>
              </a:rPr>
              <a:t>ASCII </a:t>
            </a:r>
            <a:r>
              <a:rPr lang="ru-RU" sz="2000" dirty="0">
                <a:latin typeface="Kaspersky Sans Display" panose="020B0003020000020004" pitchFamily="34" charset="0"/>
              </a:rPr>
              <a:t>таблицы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F13F8D-0F36-4183-13F6-199C34E4FB00}"/>
              </a:ext>
            </a:extLst>
          </p:cNvPr>
          <p:cNvSpPr txBox="1"/>
          <p:nvPr/>
        </p:nvSpPr>
        <p:spPr>
          <a:xfrm>
            <a:off x="2273300" y="1493758"/>
            <a:ext cx="79248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[Test]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ApprovalTest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 Arrange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DataTable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savedData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_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repositoryMock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.When(r =&gt;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r.SaveDataTable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Arg.Is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DataTable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&gt;()))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.Do(saved =&gt;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savedData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saved);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 Act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_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service.DoSomethingAndSave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    // Assert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strike="sngStrike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var json = </a:t>
            </a:r>
            <a:r>
              <a:rPr lang="en-US" sz="1400" strike="sngStrike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JsonHelper.ToJson</a:t>
            </a:r>
            <a:r>
              <a:rPr lang="en-US" sz="1400" strike="sngStrike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400" strike="sngStrike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savedData</a:t>
            </a:r>
            <a:r>
              <a:rPr lang="en-US" sz="1400" strike="sngStrike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    </a:t>
            </a:r>
            <a:r>
              <a:rPr lang="en-US" sz="1400" strike="sngStrike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Approvals.Approve</a:t>
            </a:r>
            <a:r>
              <a:rPr lang="en-US" sz="1400" strike="sngStrike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(json); 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var table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TableFormatterHelper.ToAsciiTable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savedData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Approvals.Approve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(table);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171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EBC667E4-6F3C-4064-A43A-8441E2643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br>
              <a:rPr lang="en-US" dirty="0"/>
            </a:br>
            <a:r>
              <a:rPr lang="ru-RU" dirty="0"/>
              <a:t>Юнит-тесты и рост их сложности</a:t>
            </a:r>
            <a:endParaRPr lang="en-US" dirty="0"/>
          </a:p>
          <a:p>
            <a:pPr>
              <a:buNone/>
            </a:pPr>
            <a:r>
              <a:rPr lang="ru-RU" sz="1867" b="0" dirty="0">
                <a:latin typeface="Kaspersky Sans Display" panose="020B0003020000020004" pitchFamily="34" charset="0"/>
              </a:rPr>
              <a:t>Как растет сложность тестов</a:t>
            </a:r>
            <a:r>
              <a:rPr lang="en-US" sz="1867" b="0" dirty="0">
                <a:latin typeface="Kaspersky Sans Display" panose="020B0003020000020004" pitchFamily="34" charset="0"/>
              </a:rPr>
              <a:t> </a:t>
            </a:r>
            <a:r>
              <a:rPr lang="ru-RU" sz="1867" b="0" dirty="0">
                <a:latin typeface="Kaspersky Sans Display" panose="020B0003020000020004" pitchFamily="34" charset="0"/>
              </a:rPr>
              <a:t>и что с этим можно сделать</a:t>
            </a:r>
            <a:endParaRPr lang="x-none" sz="1867" b="0" dirty="0">
              <a:latin typeface="Kaspersky Sans Display" panose="020B0003020000020004" pitchFamily="34" charset="0"/>
            </a:endParaRP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2F0F323A-BD0F-4511-AA5A-851EC9A96DC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br>
              <a:rPr lang="en-US" dirty="0"/>
            </a:br>
            <a:r>
              <a:rPr lang="ru-RU" dirty="0"/>
              <a:t>Аппрувал-тесты</a:t>
            </a:r>
            <a:endParaRPr lang="en-US" dirty="0"/>
          </a:p>
          <a:p>
            <a:pPr>
              <a:buNone/>
            </a:pPr>
            <a:r>
              <a:rPr lang="ru-RU" sz="1867" b="0" dirty="0">
                <a:latin typeface="Kaspersky Sans Display" panose="020B0003020000020004" pitchFamily="34" charset="0"/>
              </a:rPr>
              <a:t>Как один из способов ускорить и упростить тестирование</a:t>
            </a:r>
            <a:endParaRPr lang="x-none" sz="1867" b="0" dirty="0">
              <a:latin typeface="Kaspersky Sans Display" panose="020B0003020000020004" pitchFamily="34" charset="0"/>
            </a:endParaRP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5D513B7C-1A35-4D9F-AD9B-24870AE9BEE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br>
              <a:rPr lang="en-US" dirty="0"/>
            </a:br>
            <a:r>
              <a:rPr lang="ru-RU" dirty="0"/>
              <a:t>Таблицы</a:t>
            </a:r>
            <a:endParaRPr lang="en-US" dirty="0"/>
          </a:p>
          <a:p>
            <a:pPr>
              <a:buNone/>
            </a:pPr>
            <a:r>
              <a:rPr lang="ru-RU" sz="1867" b="0" dirty="0">
                <a:latin typeface="Kaspersky Sans Display" panose="020B0003020000020004" pitchFamily="34" charset="0"/>
              </a:rPr>
              <a:t>И чем они могут помочь при использовании аппрувал-тестирования</a:t>
            </a:r>
            <a:endParaRPr lang="en-US" sz="1867" b="0" dirty="0">
              <a:latin typeface="Kaspersky Sans Display" panose="020B0003020000020004" pitchFamily="34" charset="0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7880FA1B-A7E7-9743-B6EB-586F41F851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/>
              <a:t>О чем пойдет речь?</a:t>
            </a:r>
            <a:endParaRPr lang="x-none" dirty="0"/>
          </a:p>
        </p:txBody>
      </p:sp>
      <p:pic>
        <p:nvPicPr>
          <p:cNvPr id="18" name="Picture Placeholder 17" descr="Table with solid fill">
            <a:extLst>
              <a:ext uri="{FF2B5EF4-FFF2-40B4-BE49-F238E27FC236}">
                <a16:creationId xmlns:a16="http://schemas.microsoft.com/office/drawing/2014/main" id="{6BDFD070-B5BE-CB39-B887-8DBDC9D1C258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876" b="5876"/>
          <a:stretch>
            <a:fillRect/>
          </a:stretch>
        </p:blipFill>
        <p:spPr/>
      </p:pic>
      <p:pic>
        <p:nvPicPr>
          <p:cNvPr id="23" name="Picture Placeholder 22" descr="Thumbs up sign with solid fill">
            <a:extLst>
              <a:ext uri="{FF2B5EF4-FFF2-40B4-BE49-F238E27FC236}">
                <a16:creationId xmlns:a16="http://schemas.microsoft.com/office/drawing/2014/main" id="{56B3F54D-481D-EC82-27E4-4F5382317C91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876" b="5876"/>
          <a:stretch>
            <a:fillRect/>
          </a:stretch>
        </p:blipFill>
        <p:spPr/>
      </p:pic>
      <p:pic>
        <p:nvPicPr>
          <p:cNvPr id="34" name="Picture Placeholder 33" descr="Exponential Graph with solid fill">
            <a:extLst>
              <a:ext uri="{FF2B5EF4-FFF2-40B4-BE49-F238E27FC236}">
                <a16:creationId xmlns:a16="http://schemas.microsoft.com/office/drawing/2014/main" id="{750F8ED8-D90E-9F70-6FF3-FEAD19B5B2B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5876" b="5876"/>
          <a:stretch>
            <a:fillRect/>
          </a:stretch>
        </p:blipFill>
        <p:spPr/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2FAE1AF-B36A-375C-D563-5715EA67F4AA}"/>
              </a:ext>
            </a:extLst>
          </p:cNvPr>
          <p:cNvSpPr txBox="1"/>
          <p:nvPr/>
        </p:nvSpPr>
        <p:spPr>
          <a:xfrm>
            <a:off x="4013538" y="5810250"/>
            <a:ext cx="4164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Kaspersky Sans Display" panose="020B0604020202020204" charset="0"/>
              </a:rPr>
              <a:t>+</a:t>
            </a:r>
            <a:r>
              <a:rPr lang="ru-RU" dirty="0">
                <a:latin typeface="Kaspersky Sans Display" panose="020B0604020202020204" charset="0"/>
              </a:rPr>
              <a:t> бонус</a:t>
            </a:r>
            <a:r>
              <a:rPr lang="en-US" dirty="0">
                <a:latin typeface="Kaspersky Sans Display" panose="020B0604020202020204" charset="0"/>
              </a:rPr>
              <a:t>: </a:t>
            </a:r>
            <a:r>
              <a:rPr lang="ru-RU" dirty="0">
                <a:latin typeface="Kaspersky Sans Display" panose="020B0604020202020204" charset="0"/>
              </a:rPr>
              <a:t>Чем могут помочь</a:t>
            </a:r>
            <a:r>
              <a:rPr lang="en-US" dirty="0">
                <a:latin typeface="Kaspersky Sans Display" panose="020B0604020202020204" charset="0"/>
              </a:rPr>
              <a:t> F# </a:t>
            </a:r>
            <a:r>
              <a:rPr lang="ru-RU" dirty="0">
                <a:latin typeface="Kaspersky Sans Display" panose="020B0604020202020204" charset="0"/>
              </a:rPr>
              <a:t>и </a:t>
            </a:r>
            <a:r>
              <a:rPr lang="en-US" dirty="0">
                <a:latin typeface="Kaspersky Sans Display" panose="020B0604020202020204" charset="0"/>
              </a:rPr>
              <a:t>excel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471EF-3CA7-99CA-C161-712032D1C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451B598-8663-60BE-9EEA-FCD98F99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en-US" sz="2000" dirty="0" err="1">
                <a:latin typeface="Kaspersky Sans Display" panose="020B0003020000020004" pitchFamily="34" charset="0"/>
              </a:rPr>
              <a:t>DataTable</a:t>
            </a:r>
            <a:r>
              <a:rPr lang="ru-RU" sz="2000" dirty="0">
                <a:latin typeface="Kaspersky Sans Display" panose="020B0003020000020004" pitchFamily="34" charset="0"/>
              </a:rPr>
              <a:t> как результат работы метода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F13F8D-0F36-4183-13F6-199C34E4FB00}"/>
              </a:ext>
            </a:extLst>
          </p:cNvPr>
          <p:cNvSpPr txBox="1"/>
          <p:nvPr/>
        </p:nvSpPr>
        <p:spPr>
          <a:xfrm>
            <a:off x="534188" y="1407677"/>
            <a:ext cx="79248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           | Committed  | Funded     | Funded PIK | Unfunded   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|----------------------------------------------------------------|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           | 9700000.00 | 2700000.00 | 21917.80   | 6978082.20 | </a:t>
            </a:r>
          </a:p>
          <a:p>
            <a:b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| Committed  | Funded     | Funded PIK | Unfunded   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|----------------------------------------------------------------|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2          | 6790000.00 | 1890000.00 | 15342.47   | 4884657.53 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3          | 2910000.00 | 810000.00  | 6575.34    | 2093424.66 |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1F1427-B228-427E-B580-384E4E4C6CCE}"/>
              </a:ext>
            </a:extLst>
          </p:cNvPr>
          <p:cNvSpPr txBox="1"/>
          <p:nvPr/>
        </p:nvSpPr>
        <p:spPr>
          <a:xfrm>
            <a:off x="5111750" y="3880664"/>
            <a:ext cx="79248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Level       | Customer |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ParticipationId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| Expected | Actual 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|--------------------------------------------------------------|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Lender      | 2        | null            | 16.66    | 16.66  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Grantor     | 2        | 1011            | 6.25     | 6.25   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Participant | 11       | 1011            | 3.12     | 3.12   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Participant | 12       | 1011            | 1.88     | 1.88   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Participant | 13       | 1011            | 1.25     | 1.25   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Lender      | 3        | null            | 16.67    | 16.67  |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| Lender      | 4        | null            | 16.67    | 16.67  |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45A580-815A-473D-9CF4-88AD2C00D67F}"/>
              </a:ext>
            </a:extLst>
          </p:cNvPr>
          <p:cNvSpPr txBox="1"/>
          <p:nvPr/>
        </p:nvSpPr>
        <p:spPr>
          <a:xfrm>
            <a:off x="7729016" y="1958350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Kaspersky Sans Display" panose="020B0003020000020004" pitchFamily="34" charset="0"/>
              </a:rPr>
              <a:t>2 Таблицы</a:t>
            </a:r>
            <a:endParaRPr lang="en-US" dirty="0">
              <a:latin typeface="Kaspersky Sans Display" panose="020B00030200000200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BB71E78-E7B6-411F-84AA-5EA14345FC91}"/>
              </a:ext>
            </a:extLst>
          </p:cNvPr>
          <p:cNvCxnSpPr/>
          <p:nvPr/>
        </p:nvCxnSpPr>
        <p:spPr>
          <a:xfrm flipH="1">
            <a:off x="7121640" y="2143016"/>
            <a:ext cx="607376" cy="0"/>
          </a:xfrm>
          <a:prstGeom prst="straightConnector1">
            <a:avLst/>
          </a:prstGeom>
          <a:ln>
            <a:solidFill>
              <a:srgbClr val="00A88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70BCBB-1FEA-4709-8C32-F4DC05BE388E}"/>
              </a:ext>
            </a:extLst>
          </p:cNvPr>
          <p:cNvSpPr txBox="1"/>
          <p:nvPr/>
        </p:nvSpPr>
        <p:spPr>
          <a:xfrm>
            <a:off x="923234" y="4567679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Kaspersky Sans Display" panose="020B0003020000020004" pitchFamily="34" charset="0"/>
              </a:rPr>
              <a:t>Иерархия в плоском виде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1C45DA-8489-453C-9D7D-5CB1AAF2154E}"/>
              </a:ext>
            </a:extLst>
          </p:cNvPr>
          <p:cNvCxnSpPr>
            <a:cxnSpLocks/>
          </p:cNvCxnSpPr>
          <p:nvPr/>
        </p:nvCxnSpPr>
        <p:spPr>
          <a:xfrm>
            <a:off x="3921473" y="4757827"/>
            <a:ext cx="710597" cy="0"/>
          </a:xfrm>
          <a:prstGeom prst="straightConnector1">
            <a:avLst/>
          </a:prstGeom>
          <a:ln>
            <a:solidFill>
              <a:srgbClr val="00A88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6990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>
            <a:extLst>
              <a:ext uri="{FF2B5EF4-FFF2-40B4-BE49-F238E27FC236}">
                <a16:creationId xmlns:a16="http://schemas.microsoft.com/office/drawing/2014/main" id="{4B2EC950-E68F-4A81-8841-1817E535DE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Польза табличного формата</a:t>
            </a:r>
            <a:endParaRPr lang="en-US" dirty="0"/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FB71E92E-7FC7-3B46-B186-35F1AC2CAFB0}"/>
              </a:ext>
            </a:extLst>
          </p:cNvPr>
          <p:cNvSpPr txBox="1">
            <a:spLocks/>
          </p:cNvSpPr>
          <p:nvPr/>
        </p:nvSpPr>
        <p:spPr>
          <a:xfrm>
            <a:off x="6912091" y="3525175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Подсветка изменений в</a:t>
            </a:r>
            <a:r>
              <a:rPr lang="en-US" sz="2000" b="1" dirty="0">
                <a:latin typeface="+mn-lt"/>
              </a:rPr>
              <a:t> DIFF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При красном тесте и запуске </a:t>
            </a:r>
            <a:r>
              <a:rPr lang="en-US" sz="2000" dirty="0">
                <a:latin typeface="Kaspersky Sans Display" panose="020B0003020000020004" pitchFamily="34" charset="0"/>
              </a:rPr>
              <a:t>DIFF </a:t>
            </a:r>
            <a:r>
              <a:rPr lang="ru-RU" sz="2000" dirty="0">
                <a:latin typeface="Kaspersky Sans Display" panose="020B0003020000020004" pitchFamily="34" charset="0"/>
              </a:rPr>
              <a:t>можно увидеть конкретное расположение изменившегося поля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18" name="Текст 6">
            <a:extLst>
              <a:ext uri="{FF2B5EF4-FFF2-40B4-BE49-F238E27FC236}">
                <a16:creationId xmlns:a16="http://schemas.microsoft.com/office/drawing/2014/main" id="{7B4D3660-A84B-4148-953C-B9EE187A6F4A}"/>
              </a:ext>
            </a:extLst>
          </p:cNvPr>
          <p:cNvSpPr txBox="1">
            <a:spLocks/>
          </p:cNvSpPr>
          <p:nvPr/>
        </p:nvSpPr>
        <p:spPr>
          <a:xfrm>
            <a:off x="6912091" y="1604797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Удобный </a:t>
            </a:r>
            <a:r>
              <a:rPr lang="ru-RU" sz="2000" b="1" dirty="0" err="1">
                <a:latin typeface="+mn-lt"/>
              </a:rPr>
              <a:t>аппрув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Табличная структура упрощает просмотр полей при </a:t>
            </a:r>
            <a:r>
              <a:rPr lang="ru-RU" sz="2000" dirty="0" err="1">
                <a:latin typeface="Kaspersky Sans Display" panose="020B0003020000020004" pitchFamily="34" charset="0"/>
              </a:rPr>
              <a:t>аппруве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B2DD9-93AC-E153-72C7-54C5FE047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7018EA-AD64-42C1-EF61-8B30EF8B1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Demo 3</a:t>
            </a:r>
            <a:endParaRPr lang="ru-RU" sz="60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EE8CB36-FBC3-8B52-A0D1-4F2C097CB0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lvl="2"/>
            <a:r>
              <a:rPr lang="ru-RU" dirty="0"/>
              <a:t>Пример 3</a:t>
            </a:r>
            <a:r>
              <a:rPr lang="en-US" dirty="0"/>
              <a:t> – </a:t>
            </a:r>
            <a:r>
              <a:rPr lang="ru-RU" dirty="0"/>
              <a:t>Таблицы</a:t>
            </a:r>
          </a:p>
        </p:txBody>
      </p:sp>
    </p:spTree>
    <p:extLst>
      <p:ext uri="{BB962C8B-B14F-4D97-AF65-F5344CB8AC3E}">
        <p14:creationId xmlns:p14="http://schemas.microsoft.com/office/powerpoint/2010/main" val="27988403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17683-32C4-FF02-2E7C-D1D6D6243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D8A64F30-6928-11C6-C053-B0313933D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Часть 2. Рост сложности секции </a:t>
            </a:r>
            <a:r>
              <a:rPr lang="en-US" dirty="0"/>
              <a:t>Arrange</a:t>
            </a:r>
            <a:endParaRPr lang="ru-RU" dirty="0">
              <a:latin typeface="Kaspersky Sans Display Semibold" panose="020B00030200000200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9FD1F4F-DF7E-30CA-7714-86651570A1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Упрощаем входные данные для теста при помощи </a:t>
            </a:r>
            <a:r>
              <a:rPr lang="en-US" dirty="0"/>
              <a:t>F#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9964439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2EC3B-CF45-7EEC-03C3-E1D20C3CE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>
            <a:extLst>
              <a:ext uri="{FF2B5EF4-FFF2-40B4-BE49-F238E27FC236}">
                <a16:creationId xmlns:a16="http://schemas.microsoft.com/office/drawing/2014/main" id="{89DBCA18-444F-7286-F43F-EACDCBD377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1453" y="1268762"/>
            <a:ext cx="4128457" cy="2160239"/>
          </a:xfrm>
        </p:spPr>
        <p:txBody>
          <a:bodyPr>
            <a:normAutofit fontScale="85000" lnSpcReduction="10000"/>
          </a:bodyPr>
          <a:lstStyle/>
          <a:p>
            <a:r>
              <a:rPr lang="ru-RU" dirty="0"/>
              <a:t>Сценарий 3.</a:t>
            </a:r>
          </a:p>
          <a:p>
            <a:r>
              <a:rPr lang="ru-RU" dirty="0"/>
              <a:t>Данные от бизнес-аналитика</a:t>
            </a:r>
            <a:endParaRPr lang="en-US" dirty="0"/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D335B20F-44AE-0108-2C77-D86E19786830}"/>
              </a:ext>
            </a:extLst>
          </p:cNvPr>
          <p:cNvSpPr txBox="1">
            <a:spLocks/>
          </p:cNvSpPr>
          <p:nvPr/>
        </p:nvSpPr>
        <p:spPr>
          <a:xfrm>
            <a:off x="6912091" y="3525175"/>
            <a:ext cx="3983567" cy="17280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Стандартный подход для множественных данных </a:t>
            </a:r>
          </a:p>
          <a:p>
            <a:pPr>
              <a:buNone/>
            </a:pPr>
            <a:r>
              <a:rPr lang="ru-RU" sz="2000" b="1" dirty="0">
                <a:latin typeface="+mn-lt"/>
              </a:rPr>
              <a:t>(в </a:t>
            </a:r>
            <a:r>
              <a:rPr lang="en-US" sz="2000" b="1" dirty="0" err="1">
                <a:latin typeface="+mn-lt"/>
              </a:rPr>
              <a:t>Xunit</a:t>
            </a:r>
            <a:r>
              <a:rPr lang="ru-RU" sz="2000" b="1" dirty="0">
                <a:latin typeface="+mn-lt"/>
              </a:rPr>
              <a:t>)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en-US" sz="2000" dirty="0">
                <a:latin typeface="Kaspersky Sans Display" panose="020B0003020000020004" pitchFamily="34" charset="0"/>
              </a:rPr>
              <a:t>Theory: </a:t>
            </a:r>
            <a:r>
              <a:rPr lang="en-US" sz="2000" dirty="0" err="1">
                <a:latin typeface="Kaspersky Sans Display" panose="020B0003020000020004" pitchFamily="34" charset="0"/>
              </a:rPr>
              <a:t>InlineData</a:t>
            </a:r>
            <a:r>
              <a:rPr lang="en-US" sz="2000" dirty="0">
                <a:latin typeface="Kaspersky Sans Display" panose="020B0003020000020004" pitchFamily="34" charset="0"/>
              </a:rPr>
              <a:t>, </a:t>
            </a:r>
            <a:r>
              <a:rPr lang="en-US" sz="2000" dirty="0" err="1">
                <a:latin typeface="Kaspersky Sans Display" panose="020B0003020000020004" pitchFamily="34" charset="0"/>
              </a:rPr>
              <a:t>MemberData</a:t>
            </a:r>
            <a:r>
              <a:rPr lang="en-US" sz="2000" dirty="0">
                <a:latin typeface="Kaspersky Sans Display" panose="020B0003020000020004" pitchFamily="34" charset="0"/>
              </a:rPr>
              <a:t> </a:t>
            </a:r>
            <a:r>
              <a:rPr lang="ru-RU" sz="2000" dirty="0">
                <a:latin typeface="Kaspersky Sans Display" panose="020B0003020000020004" pitchFamily="34" charset="0"/>
              </a:rPr>
              <a:t>и др.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18" name="Текст 6">
            <a:extLst>
              <a:ext uri="{FF2B5EF4-FFF2-40B4-BE49-F238E27FC236}">
                <a16:creationId xmlns:a16="http://schemas.microsoft.com/office/drawing/2014/main" id="{B41ED00E-3627-3D99-DEEA-392D8C759263}"/>
              </a:ext>
            </a:extLst>
          </p:cNvPr>
          <p:cNvSpPr txBox="1">
            <a:spLocks/>
          </p:cNvSpPr>
          <p:nvPr/>
        </p:nvSpPr>
        <p:spPr>
          <a:xfrm>
            <a:off x="6912091" y="1604797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Формулы и данные в </a:t>
            </a:r>
            <a:r>
              <a:rPr lang="en-US" sz="2000" b="1" dirty="0">
                <a:latin typeface="+mn-lt"/>
              </a:rPr>
              <a:t>Excel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Формулы – для программирования логики</a:t>
            </a:r>
          </a:p>
          <a:p>
            <a:pPr>
              <a:buNone/>
            </a:pPr>
            <a:r>
              <a:rPr lang="ru-RU" sz="2000" dirty="0">
                <a:latin typeface="Kaspersky Sans Display" panose="020B0003020000020004" pitchFamily="34" charset="0"/>
              </a:rPr>
              <a:t>Данные – для проверки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3219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49A48-A8F1-986E-44D5-3DCE5EDD9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930B1BF-14D5-633E-A8D9-22BB32B7B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en-US" sz="2000" dirty="0" err="1">
                <a:latin typeface="Kaspersky Sans Display" panose="020B0003020000020004" pitchFamily="34" charset="0"/>
              </a:rPr>
              <a:t>InlineData</a:t>
            </a:r>
            <a:r>
              <a:rPr lang="en-US" sz="2000" dirty="0">
                <a:latin typeface="Kaspersky Sans Display" panose="020B0003020000020004" pitchFamily="34" charset="0"/>
              </a:rPr>
              <a:t> </a:t>
            </a:r>
            <a:r>
              <a:rPr lang="ru-RU" sz="2000" dirty="0">
                <a:latin typeface="Kaspersky Sans Display" panose="020B0003020000020004" pitchFamily="34" charset="0"/>
              </a:rPr>
              <a:t>и </a:t>
            </a:r>
            <a:r>
              <a:rPr lang="en-US" sz="2000" dirty="0" err="1">
                <a:latin typeface="Kaspersky Sans Display" panose="020B0003020000020004" pitchFamily="34" charset="0"/>
              </a:rPr>
              <a:t>MemberData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9B3AFA-FE57-D468-DBEF-B0CF0213BA2D}"/>
              </a:ext>
            </a:extLst>
          </p:cNvPr>
          <p:cNvSpPr txBox="1"/>
          <p:nvPr/>
        </p:nvSpPr>
        <p:spPr>
          <a:xfrm>
            <a:off x="2273300" y="1493758"/>
            <a:ext cx="7924800" cy="1349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[Theory]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InlineData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16.66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6.25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...)]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InlineData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12.66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5.45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...)]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TestTableCase1(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value1,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value2, ...,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result)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5366E3-1001-FB77-6EDF-E13A0154FB2D}"/>
              </a:ext>
            </a:extLst>
          </p:cNvPr>
          <p:cNvSpPr txBox="1"/>
          <p:nvPr/>
        </p:nvSpPr>
        <p:spPr>
          <a:xfrm>
            <a:off x="2273300" y="3035805"/>
            <a:ext cx="7924800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[Theory]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MemberData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nameof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GetCheckTableData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))]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TestTableCaseN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value1,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value2, ...,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result)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  <a:buNone/>
            </a:pP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[]&gt;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GetCheckTableData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/// </a:t>
            </a:r>
            <a:r>
              <a:rPr lang="ru-RU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динамически конструируем данные для проверки в отдельном методе</a:t>
            </a:r>
            <a:endParaRPr lang="ru-RU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ru-RU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(...)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yield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{ value1, value2, ...,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valueResult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92190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F3F5B-7C8B-19E2-F7AB-B39209A75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1B0F4F95-2FC7-07C5-5141-ACF9BBE937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1453" y="1268761"/>
            <a:ext cx="4549358" cy="3877103"/>
          </a:xfrm>
        </p:spPr>
        <p:txBody>
          <a:bodyPr>
            <a:normAutofit/>
          </a:bodyPr>
          <a:lstStyle/>
          <a:p>
            <a:pPr lvl="3"/>
            <a:r>
              <a:rPr lang="ru-RU" b="0" dirty="0">
                <a:latin typeface="Kaspersky Sans Display" panose="020B0003020000020004" pitchFamily="34" charset="0"/>
              </a:rPr>
              <a:t>Как получить данные из </a:t>
            </a:r>
            <a:r>
              <a:rPr lang="en-US" b="0" dirty="0">
                <a:latin typeface="Kaspersky Sans Display" panose="020B0003020000020004" pitchFamily="34" charset="0"/>
              </a:rPr>
              <a:t>Excel?</a:t>
            </a:r>
          </a:p>
        </p:txBody>
      </p:sp>
      <p:sp>
        <p:nvSpPr>
          <p:cNvPr id="11" name="Текст 23">
            <a:extLst>
              <a:ext uri="{FF2B5EF4-FFF2-40B4-BE49-F238E27FC236}">
                <a16:creationId xmlns:a16="http://schemas.microsoft.com/office/drawing/2014/main" id="{B577425E-F935-4FC9-465E-C6EFC4768606}"/>
              </a:ext>
            </a:extLst>
          </p:cNvPr>
          <p:cNvSpPr txBox="1">
            <a:spLocks/>
          </p:cNvSpPr>
          <p:nvPr/>
        </p:nvSpPr>
        <p:spPr>
          <a:xfrm>
            <a:off x="6912091" y="1220756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Сохранить как </a:t>
            </a:r>
            <a:r>
              <a:rPr lang="en-US" sz="2000" b="1" dirty="0">
                <a:latin typeface="+mn-lt"/>
              </a:rPr>
              <a:t>csv </a:t>
            </a:r>
            <a:r>
              <a:rPr lang="ru-RU" sz="2000" b="1" dirty="0">
                <a:latin typeface="+mn-lt"/>
              </a:rPr>
              <a:t>и использовать парсер?</a:t>
            </a:r>
            <a:r>
              <a:rPr lang="ru-RU" sz="2000" dirty="0">
                <a:latin typeface="Kaspersky Sans Display" panose="020B0003020000020004" pitchFamily="34" charset="0"/>
              </a:rPr>
              <a:t> </a:t>
            </a:r>
          </a:p>
          <a:p>
            <a:pPr>
              <a:buNone/>
            </a:pPr>
            <a:r>
              <a:rPr lang="ru-RU" sz="2000" dirty="0">
                <a:latin typeface="Kaspersky Sans Display" panose="020B0003020000020004" pitchFamily="34" charset="0"/>
              </a:rPr>
              <a:t>Неплохой вариант, но нужно переводить в другой формат, </a:t>
            </a:r>
            <a:r>
              <a:rPr lang="ru-RU" sz="2000" dirty="0" err="1">
                <a:latin typeface="Kaspersky Sans Display" panose="020B0003020000020004" pitchFamily="34" charset="0"/>
              </a:rPr>
              <a:t>парсить</a:t>
            </a:r>
            <a:r>
              <a:rPr lang="ru-RU" sz="2000" dirty="0">
                <a:latin typeface="Kaspersky Sans Display" panose="020B0003020000020004" pitchFamily="34" charset="0"/>
              </a:rPr>
              <a:t>, использовать сторонние библиотеки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12" name="Текст 30">
            <a:extLst>
              <a:ext uri="{FF2B5EF4-FFF2-40B4-BE49-F238E27FC236}">
                <a16:creationId xmlns:a16="http://schemas.microsoft.com/office/drawing/2014/main" id="{7D4AE290-B530-D335-5FB6-40FA5FD4B116}"/>
              </a:ext>
            </a:extLst>
          </p:cNvPr>
          <p:cNvSpPr txBox="1">
            <a:spLocks/>
          </p:cNvSpPr>
          <p:nvPr/>
        </p:nvSpPr>
        <p:spPr>
          <a:xfrm>
            <a:off x="6912089" y="3771878"/>
            <a:ext cx="3983567" cy="15361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Нам может помочь </a:t>
            </a:r>
            <a:r>
              <a:rPr lang="en-US" sz="2000" b="1" dirty="0">
                <a:latin typeface="+mn-lt"/>
              </a:rPr>
              <a:t>F#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В нем есть готовый механизм для доступа к структурированным данным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4348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5CFD9-F104-5489-4268-F9424E992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Текст 73">
            <a:extLst>
              <a:ext uri="{FF2B5EF4-FFF2-40B4-BE49-F238E27FC236}">
                <a16:creationId xmlns:a16="http://schemas.microsoft.com/office/drawing/2014/main" id="{0584466C-F943-2812-4704-E02A58759B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Провайдеры типа в </a:t>
            </a:r>
            <a:r>
              <a:rPr lang="en-US" dirty="0"/>
              <a:t>F#</a:t>
            </a:r>
          </a:p>
        </p:txBody>
      </p:sp>
      <p:sp>
        <p:nvSpPr>
          <p:cNvPr id="72" name="Текст 71">
            <a:extLst>
              <a:ext uri="{FF2B5EF4-FFF2-40B4-BE49-F238E27FC236}">
                <a16:creationId xmlns:a16="http://schemas.microsoft.com/office/drawing/2014/main" id="{0DB031B3-9AA1-BCCC-5F62-88EA0BC709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52067" y="3141707"/>
            <a:ext cx="4226151" cy="1295400"/>
          </a:xfrm>
        </p:spPr>
        <p:txBody>
          <a:bodyPr/>
          <a:lstStyle/>
          <a:p>
            <a:pPr lvl="3">
              <a:buNone/>
            </a:pPr>
            <a:r>
              <a:rPr lang="ru-RU" b="1" dirty="0"/>
              <a:t>Автоматическая генерация типа</a:t>
            </a:r>
            <a:br>
              <a:rPr lang="en-US" dirty="0">
                <a:latin typeface="Kaspersky Sans Display" panose="020B0003020000020004" pitchFamily="34" charset="0"/>
              </a:rPr>
            </a:br>
            <a:r>
              <a:rPr lang="ru-RU" dirty="0">
                <a:latin typeface="Kaspersky Sans Display" panose="020B0003020000020004" pitchFamily="34" charset="0"/>
              </a:rPr>
              <a:t>На основе файла во время компиляции</a:t>
            </a:r>
            <a:endParaRPr lang="en-US" dirty="0">
              <a:latin typeface="Kaspersky Sans Display" panose="020B0003020000020004" pitchFamily="34" charset="0"/>
            </a:endParaRPr>
          </a:p>
        </p:txBody>
      </p:sp>
      <p:sp>
        <p:nvSpPr>
          <p:cNvPr id="70" name="Текст 69">
            <a:extLst>
              <a:ext uri="{FF2B5EF4-FFF2-40B4-BE49-F238E27FC236}">
                <a16:creationId xmlns:a16="http://schemas.microsoft.com/office/drawing/2014/main" id="{1976C83D-ED54-90D2-97B9-60319971E84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52067" y="4883978"/>
            <a:ext cx="3983567" cy="1295400"/>
          </a:xfrm>
        </p:spPr>
        <p:txBody>
          <a:bodyPr>
            <a:normAutofit fontScale="92500"/>
          </a:bodyPr>
          <a:lstStyle/>
          <a:p>
            <a:pPr lvl="3">
              <a:buNone/>
            </a:pPr>
            <a:r>
              <a:rPr lang="en-US" b="1" dirty="0"/>
              <a:t>F# </a:t>
            </a:r>
            <a:r>
              <a:rPr lang="ru-RU" b="1" dirty="0"/>
              <a:t>проект с провайдером типа	 можно подключить к тестам</a:t>
            </a:r>
          </a:p>
          <a:p>
            <a:pPr lvl="3">
              <a:buNone/>
            </a:pPr>
            <a:r>
              <a:rPr lang="ru-RU" dirty="0">
                <a:latin typeface="Kaspersky Sans Display" panose="020B0003020000020004" pitchFamily="34" charset="0"/>
              </a:rPr>
              <a:t>И таким образом сократить секцию </a:t>
            </a:r>
            <a:r>
              <a:rPr lang="en-US" dirty="0">
                <a:latin typeface="Kaspersky Sans Display" panose="020B0003020000020004" pitchFamily="34" charset="0"/>
              </a:rPr>
              <a:t>Arrange</a:t>
            </a:r>
          </a:p>
        </p:txBody>
      </p:sp>
      <p:sp>
        <p:nvSpPr>
          <p:cNvPr id="68" name="Текст 67">
            <a:extLst>
              <a:ext uri="{FF2B5EF4-FFF2-40B4-BE49-F238E27FC236}">
                <a16:creationId xmlns:a16="http://schemas.microsoft.com/office/drawing/2014/main" id="{21659626-0734-7E88-31B0-EBA702DD74D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51452" y="4883978"/>
            <a:ext cx="3983567" cy="1644813"/>
          </a:xfrm>
        </p:spPr>
        <p:txBody>
          <a:bodyPr>
            <a:normAutofit lnSpcReduction="10000"/>
          </a:bodyPr>
          <a:lstStyle/>
          <a:p>
            <a:pPr lvl="3">
              <a:buNone/>
            </a:pPr>
            <a:r>
              <a:rPr lang="ru-RU" b="1" dirty="0"/>
              <a:t>Есть провайдеры типа для разных источников</a:t>
            </a:r>
          </a:p>
          <a:p>
            <a:pPr lvl="3">
              <a:buNone/>
            </a:pPr>
            <a:r>
              <a:rPr lang="en-US" dirty="0">
                <a:latin typeface="Kaspersky Sans Display" panose="020B0003020000020004" pitchFamily="34" charset="0"/>
              </a:rPr>
              <a:t>Excel: </a:t>
            </a:r>
            <a:r>
              <a:rPr lang="en-US" dirty="0" err="1">
                <a:latin typeface="Kaspersky Sans Display" panose="020B0003020000020004" pitchFamily="34" charset="0"/>
              </a:rPr>
              <a:t>FSharp.ExcelProvider</a:t>
            </a:r>
            <a:endParaRPr lang="ru-RU" dirty="0">
              <a:latin typeface="Kaspersky Sans Display" panose="020B0003020000020004" pitchFamily="34" charset="0"/>
            </a:endParaRPr>
          </a:p>
          <a:p>
            <a:pPr lvl="3">
              <a:buNone/>
            </a:pPr>
            <a:r>
              <a:rPr lang="en-US" dirty="0">
                <a:latin typeface="Kaspersky Sans Display" panose="020B0003020000020004" pitchFamily="34" charset="0"/>
              </a:rPr>
              <a:t>CSV: </a:t>
            </a:r>
            <a:r>
              <a:rPr lang="ru-RU" dirty="0">
                <a:latin typeface="Kaspersky Sans Display" panose="020B0003020000020004" pitchFamily="34" charset="0"/>
              </a:rPr>
              <a:t>встроен в </a:t>
            </a:r>
            <a:r>
              <a:rPr lang="en-US" dirty="0" err="1">
                <a:latin typeface="Kaspersky Sans Display" panose="020B0003020000020004" pitchFamily="34" charset="0"/>
              </a:rPr>
              <a:t>FSharp.Data</a:t>
            </a:r>
            <a:endParaRPr lang="en-US" dirty="0">
              <a:latin typeface="Kaspersky Sans Display" panose="020B0003020000020004" pitchFamily="34" charset="0"/>
            </a:endParaRPr>
          </a:p>
          <a:p>
            <a:pPr lvl="3">
              <a:buNone/>
            </a:pPr>
            <a:r>
              <a:rPr lang="ru-RU" dirty="0">
                <a:latin typeface="Kaspersky Sans Display" panose="020B0003020000020004" pitchFamily="34" charset="0"/>
              </a:rPr>
              <a:t>А также баз данных</a:t>
            </a:r>
          </a:p>
        </p:txBody>
      </p:sp>
      <p:sp>
        <p:nvSpPr>
          <p:cNvPr id="66" name="Текст 65">
            <a:extLst>
              <a:ext uri="{FF2B5EF4-FFF2-40B4-BE49-F238E27FC236}">
                <a16:creationId xmlns:a16="http://schemas.microsoft.com/office/drawing/2014/main" id="{41362E03-2564-1A80-F67C-328CE0A802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pPr lvl="3">
              <a:buNone/>
            </a:pPr>
            <a:r>
              <a:rPr lang="ru-RU" b="1" dirty="0"/>
              <a:t>Что это?</a:t>
            </a:r>
            <a:br>
              <a:rPr lang="en-US" dirty="0">
                <a:latin typeface="Kaspersky Sans Display" panose="020B0003020000020004" pitchFamily="34" charset="0"/>
              </a:rPr>
            </a:br>
            <a:r>
              <a:rPr lang="ru-RU" dirty="0">
                <a:latin typeface="Kaspersky Sans Display" panose="020B0003020000020004" pitchFamily="34" charset="0"/>
              </a:rPr>
              <a:t>Мощный и удобный механизм типобезопасного доступа к структурированным данным</a:t>
            </a:r>
            <a:endParaRPr lang="en-US" dirty="0"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476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8887B-F37D-7145-37C4-E159746AB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658C118-2E68-4EE7-8A97-70FD4A031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Kaspersky Sans Display" panose="020B0003020000020004" pitchFamily="34" charset="0"/>
              </a:rPr>
              <a:t>Атрибуты </a:t>
            </a:r>
            <a:r>
              <a:rPr lang="en-US" sz="2000" dirty="0">
                <a:latin typeface="Kaspersky Sans Display" panose="020B0003020000020004" pitchFamily="34" charset="0"/>
              </a:rPr>
              <a:t>[</a:t>
            </a:r>
            <a:r>
              <a:rPr lang="en-US" sz="2000" dirty="0" err="1">
                <a:latin typeface="Kaspersky Sans Display" panose="020B0003020000020004" pitchFamily="34" charset="0"/>
              </a:rPr>
              <a:t>InlineData</a:t>
            </a:r>
            <a:r>
              <a:rPr lang="en-US" sz="2000" dirty="0">
                <a:latin typeface="Kaspersky Sans Display" panose="020B0003020000020004" pitchFamily="34" charset="0"/>
              </a:rPr>
              <a:t>],</a:t>
            </a:r>
            <a:r>
              <a:rPr lang="ru-RU" sz="2000" dirty="0">
                <a:latin typeface="Kaspersky Sans Display" panose="020B0003020000020004" pitchFamily="34" charset="0"/>
              </a:rPr>
              <a:t> </a:t>
            </a:r>
            <a:r>
              <a:rPr lang="en-US" sz="2000" dirty="0">
                <a:latin typeface="Kaspersky Sans Display" panose="020B0003020000020004" pitchFamily="34" charset="0"/>
              </a:rPr>
              <a:t>[</a:t>
            </a:r>
            <a:r>
              <a:rPr lang="en-US" sz="2000" dirty="0" err="1">
                <a:latin typeface="Kaspersky Sans Display" panose="020B0003020000020004" pitchFamily="34" charset="0"/>
              </a:rPr>
              <a:t>MemberData</a:t>
            </a:r>
            <a:r>
              <a:rPr lang="en-US" sz="2000" dirty="0">
                <a:latin typeface="Kaspersky Sans Display" panose="020B0003020000020004" pitchFamily="34" charset="0"/>
              </a:rPr>
              <a:t>] +</a:t>
            </a:r>
            <a:r>
              <a:rPr lang="ru-RU" sz="2000" dirty="0">
                <a:latin typeface="Kaspersky Sans Display" panose="020B0003020000020004" pitchFamily="34" charset="0"/>
              </a:rPr>
              <a:t> получение данных из внешнего файла 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80F7A0-5205-D7FC-060E-845A9E4C123E}"/>
              </a:ext>
            </a:extLst>
          </p:cNvPr>
          <p:cNvSpPr txBox="1"/>
          <p:nvPr/>
        </p:nvSpPr>
        <p:spPr>
          <a:xfrm>
            <a:off x="2273300" y="1493758"/>
            <a:ext cx="7924800" cy="1349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[Theory]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InlineData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16.66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6.25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...)]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InlineData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12.66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5.45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...)]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TestTableCase1(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value1,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value2, ...,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result)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6A7FBE-0133-5C2E-132C-B820A4530964}"/>
              </a:ext>
            </a:extLst>
          </p:cNvPr>
          <p:cNvSpPr txBox="1"/>
          <p:nvPr/>
        </p:nvSpPr>
        <p:spPr>
          <a:xfrm>
            <a:off x="2273300" y="3035805"/>
            <a:ext cx="7924800" cy="2964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[Theory]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MemberData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nameof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GetCheckTableData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))]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TestTableCaseN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InputData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data)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  <a:buNone/>
            </a:pP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[]&gt;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GetCheckTableData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lines =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GetLinesFromFile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"..."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line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lines)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data =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ParseLine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(line);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yield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{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InputData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data }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928F30-69BB-A0AC-657D-35B1C6FC4745}"/>
              </a:ext>
            </a:extLst>
          </p:cNvPr>
          <p:cNvSpPr/>
          <p:nvPr/>
        </p:nvSpPr>
        <p:spPr>
          <a:xfrm>
            <a:off x="4540382" y="3428999"/>
            <a:ext cx="1384930" cy="210521"/>
          </a:xfrm>
          <a:prstGeom prst="rect">
            <a:avLst/>
          </a:prstGeom>
          <a:noFill/>
          <a:ln>
            <a:solidFill>
              <a:srgbClr val="00A8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4032E3-F5DF-3378-4BB7-128551CE23DF}"/>
              </a:ext>
            </a:extLst>
          </p:cNvPr>
          <p:cNvSpPr/>
          <p:nvPr/>
        </p:nvSpPr>
        <p:spPr>
          <a:xfrm>
            <a:off x="5205415" y="5390912"/>
            <a:ext cx="1781170" cy="210521"/>
          </a:xfrm>
          <a:prstGeom prst="rect">
            <a:avLst/>
          </a:prstGeom>
          <a:noFill/>
          <a:ln>
            <a:solidFill>
              <a:srgbClr val="00A8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75520DB-775E-BBC0-7F10-F81B20F56071}"/>
              </a:ext>
            </a:extLst>
          </p:cNvPr>
          <p:cNvCxnSpPr/>
          <p:nvPr/>
        </p:nvCxnSpPr>
        <p:spPr>
          <a:xfrm flipH="1" flipV="1">
            <a:off x="5760720" y="3639520"/>
            <a:ext cx="676656" cy="1751392"/>
          </a:xfrm>
          <a:prstGeom prst="straightConnector1">
            <a:avLst/>
          </a:prstGeom>
          <a:ln>
            <a:solidFill>
              <a:srgbClr val="00A88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4774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3213B-6411-56E9-24B8-9DEF2361F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CB1AA5C-8EF5-8DC7-5D19-87770FE4F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 err="1">
                <a:latin typeface="Kaspersky Sans Display" panose="020B0003020000020004" pitchFamily="34" charset="0"/>
              </a:rPr>
              <a:t>Парсинг</a:t>
            </a:r>
            <a:r>
              <a:rPr lang="ru-RU" sz="2000" dirty="0">
                <a:latin typeface="Kaspersky Sans Display" panose="020B0003020000020004" pitchFamily="34" charset="0"/>
              </a:rPr>
              <a:t> при помощи </a:t>
            </a:r>
            <a:r>
              <a:rPr lang="en-US" sz="2000" dirty="0">
                <a:latin typeface="Kaspersky Sans Display" panose="020B0003020000020004" pitchFamily="34" charset="0"/>
              </a:rPr>
              <a:t>F#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F3FFB-A2D2-E80B-56C7-E49C7F55214C}"/>
              </a:ext>
            </a:extLst>
          </p:cNvPr>
          <p:cNvSpPr txBox="1"/>
          <p:nvPr/>
        </p:nvSpPr>
        <p:spPr>
          <a:xfrm>
            <a:off x="1503942" y="1443841"/>
            <a:ext cx="9103098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module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ExcelDataHelper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FSharp.Interop.Excel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open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SpbDotNet.Approvals.Model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[&lt;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Literal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&gt;]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samplePath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__SOURCE_DIRECTORY__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+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"/</a:t>
            </a:r>
            <a:r>
              <a:rPr lang="en-US" sz="14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DataSamples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/InputData.xlsx"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type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InputDataExcel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ExcelFile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samplePath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inputDataRows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(sheet: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InputDataExcel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=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sheet.Data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|&gt;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Seq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fun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row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-&gt;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InputData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((</a:t>
            </a:r>
            <a:r>
              <a:rPr lang="en-US" sz="1400" dirty="0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row.UserId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row.RawInput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GetInputDataItems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(path: 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=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 =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InputDataExcel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(path)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inputDataRows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file |&gt;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Seq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toArray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9855E5-FBF2-681A-D0D3-3E1F303A4912}"/>
              </a:ext>
            </a:extLst>
          </p:cNvPr>
          <p:cNvSpPr/>
          <p:nvPr/>
        </p:nvSpPr>
        <p:spPr>
          <a:xfrm>
            <a:off x="6968359" y="2667526"/>
            <a:ext cx="3216165" cy="409903"/>
          </a:xfrm>
          <a:prstGeom prst="rect">
            <a:avLst/>
          </a:prstGeom>
          <a:noFill/>
          <a:ln>
            <a:solidFill>
              <a:srgbClr val="00A8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79C774-65A7-3F56-3DE9-E5EFD79D8D2E}"/>
              </a:ext>
            </a:extLst>
          </p:cNvPr>
          <p:cNvSpPr/>
          <p:nvPr/>
        </p:nvSpPr>
        <p:spPr>
          <a:xfrm>
            <a:off x="4792717" y="3972910"/>
            <a:ext cx="4433264" cy="359454"/>
          </a:xfrm>
          <a:prstGeom prst="rect">
            <a:avLst/>
          </a:prstGeom>
          <a:noFill/>
          <a:ln>
            <a:solidFill>
              <a:srgbClr val="00A8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D4B5CFB-A166-D10E-3A6F-6DB6C73A0BDA}"/>
              </a:ext>
            </a:extLst>
          </p:cNvPr>
          <p:cNvCxnSpPr/>
          <p:nvPr/>
        </p:nvCxnSpPr>
        <p:spPr>
          <a:xfrm flipH="1">
            <a:off x="7668348" y="3077429"/>
            <a:ext cx="920706" cy="851338"/>
          </a:xfrm>
          <a:prstGeom prst="straightConnector1">
            <a:avLst/>
          </a:prstGeom>
          <a:ln>
            <a:solidFill>
              <a:srgbClr val="00A88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3B26590-2D42-E62B-A414-30ADC21FC251}"/>
              </a:ext>
            </a:extLst>
          </p:cNvPr>
          <p:cNvSpPr/>
          <p:nvPr/>
        </p:nvSpPr>
        <p:spPr>
          <a:xfrm>
            <a:off x="1932432" y="4468368"/>
            <a:ext cx="4358640" cy="730347"/>
          </a:xfrm>
          <a:prstGeom prst="rect">
            <a:avLst/>
          </a:prstGeom>
          <a:noFill/>
          <a:ln>
            <a:solidFill>
              <a:srgbClr val="FF32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F278F8-2068-0716-5F4A-6F70B6832412}"/>
              </a:ext>
            </a:extLst>
          </p:cNvPr>
          <p:cNvCxnSpPr>
            <a:cxnSpLocks/>
          </p:cNvCxnSpPr>
          <p:nvPr/>
        </p:nvCxnSpPr>
        <p:spPr>
          <a:xfrm flipH="1" flipV="1">
            <a:off x="6055491" y="5242858"/>
            <a:ext cx="1028061" cy="694646"/>
          </a:xfrm>
          <a:prstGeom prst="straightConnector1">
            <a:avLst/>
          </a:prstGeom>
          <a:ln>
            <a:solidFill>
              <a:srgbClr val="FF325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22E0F4E-B2EE-E43D-C080-817352CFB8B0}"/>
              </a:ext>
            </a:extLst>
          </p:cNvPr>
          <p:cNvSpPr txBox="1"/>
          <p:nvPr/>
        </p:nvSpPr>
        <p:spPr>
          <a:xfrm>
            <a:off x="7174152" y="5752838"/>
            <a:ext cx="3845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Kaspersky Sans Display" panose="020B0604020202020204" charset="0"/>
              </a:rPr>
              <a:t>Метод для использования в тесте</a:t>
            </a:r>
            <a:endParaRPr lang="en-US" dirty="0">
              <a:latin typeface="Kaspersky Sans Displ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381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E34AA5E-AA03-4700-B067-2DFE6995E9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0980085"/>
              </p:ext>
            </p:extLst>
          </p:nvPr>
        </p:nvGraphicFramePr>
        <p:xfrm>
          <a:off x="548641" y="1645920"/>
          <a:ext cx="5547359" cy="46088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Текст 9">
            <a:extLst>
              <a:ext uri="{FF2B5EF4-FFF2-40B4-BE49-F238E27FC236}">
                <a16:creationId xmlns:a16="http://schemas.microsoft.com/office/drawing/2014/main" id="{B1D1EC5C-3FB2-4D0D-201C-48C24928C401}"/>
              </a:ext>
            </a:extLst>
          </p:cNvPr>
          <p:cNvSpPr txBox="1">
            <a:spLocks/>
          </p:cNvSpPr>
          <p:nvPr/>
        </p:nvSpPr>
        <p:spPr>
          <a:xfrm>
            <a:off x="216001" y="308654"/>
            <a:ext cx="11713633" cy="43276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Kaspersky Sans Display" panose="020B0003020000020004" pitchFamily="34" charset="0"/>
              </a:rPr>
              <a:t>Approval-</a:t>
            </a:r>
            <a:r>
              <a:rPr lang="ru-RU" sz="2000" dirty="0">
                <a:latin typeface="Kaspersky Sans Display" panose="020B0003020000020004" pitchFamily="34" charset="0"/>
              </a:rPr>
              <a:t>тестирование это просто и удобно, но статистика…</a:t>
            </a:r>
            <a:endParaRPr lang="x-none" sz="2000" dirty="0">
              <a:latin typeface="Kaspersky Sans Display" panose="020B0003020000020004" pitchFamily="34" charset="0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2BD6EA1-F5B6-734C-C1BC-0FF2CCF515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8919022"/>
              </p:ext>
            </p:extLst>
          </p:nvPr>
        </p:nvGraphicFramePr>
        <p:xfrm>
          <a:off x="5093225" y="1645920"/>
          <a:ext cx="5547359" cy="4663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786977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B6517-1CF8-ED2A-29E0-CC7AEA770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140BC4-8774-8230-535E-C6D307BF6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Demo 4</a:t>
            </a:r>
            <a:endParaRPr lang="ru-RU" sz="60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9546230-EFE5-ADF3-AA52-35E30A6E76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lvl="2"/>
            <a:r>
              <a:rPr lang="ru-RU" dirty="0"/>
              <a:t>Пример </a:t>
            </a:r>
            <a:r>
              <a:rPr lang="en-US" dirty="0"/>
              <a:t>4 – </a:t>
            </a:r>
            <a:r>
              <a:rPr lang="ru-RU" dirty="0"/>
              <a:t>Использование </a:t>
            </a:r>
            <a:r>
              <a:rPr lang="en-US" dirty="0"/>
              <a:t>F# Type Providers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46283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2E12B-2F62-DEEB-A9F7-EB98A0CD7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>
            <a:extLst>
              <a:ext uri="{FF2B5EF4-FFF2-40B4-BE49-F238E27FC236}">
                <a16:creationId xmlns:a16="http://schemas.microsoft.com/office/drawing/2014/main" id="{706E0A0E-E9EB-157B-9B8B-E7B0A2EF5D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1453" y="1268762"/>
            <a:ext cx="4128457" cy="2160239"/>
          </a:xfrm>
        </p:spPr>
        <p:txBody>
          <a:bodyPr>
            <a:normAutofit/>
          </a:bodyPr>
          <a:lstStyle/>
          <a:p>
            <a:r>
              <a:rPr lang="ru-RU" dirty="0"/>
              <a:t>Сценарий </a:t>
            </a:r>
            <a:r>
              <a:rPr lang="en-US" dirty="0"/>
              <a:t>4</a:t>
            </a:r>
            <a:r>
              <a:rPr lang="ru-RU" dirty="0"/>
              <a:t>.</a:t>
            </a:r>
          </a:p>
          <a:p>
            <a:r>
              <a:rPr lang="ru-RU" dirty="0"/>
              <a:t>Баг с </a:t>
            </a:r>
            <a:r>
              <a:rPr lang="ru-RU" dirty="0" err="1"/>
              <a:t>прода</a:t>
            </a:r>
            <a:endParaRPr lang="en-US" dirty="0"/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2A72DE1E-C966-749D-937B-ED903A0F9DE0}"/>
              </a:ext>
            </a:extLst>
          </p:cNvPr>
          <p:cNvSpPr txBox="1">
            <a:spLocks/>
          </p:cNvSpPr>
          <p:nvPr/>
        </p:nvSpPr>
        <p:spPr>
          <a:xfrm>
            <a:off x="6912088" y="3215636"/>
            <a:ext cx="3983567" cy="12907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Есть</a:t>
            </a:r>
            <a:r>
              <a:rPr lang="en-US" sz="2000" b="1" dirty="0">
                <a:latin typeface="+mn-lt"/>
              </a:rPr>
              <a:t>: </a:t>
            </a:r>
            <a:r>
              <a:rPr lang="ru-RU" sz="2000" b="1" dirty="0">
                <a:latin typeface="+mn-lt"/>
              </a:rPr>
              <a:t>готовый ввод (</a:t>
            </a:r>
            <a:r>
              <a:rPr lang="en-US" sz="2000" b="1" dirty="0">
                <a:latin typeface="+mn-lt"/>
              </a:rPr>
              <a:t>request), </a:t>
            </a:r>
            <a:r>
              <a:rPr lang="ru-RU" sz="2000" b="1" dirty="0">
                <a:latin typeface="+mn-lt"/>
              </a:rPr>
              <a:t>готовый вывод (</a:t>
            </a:r>
            <a:r>
              <a:rPr lang="en-US" sz="2000" b="1" dirty="0">
                <a:latin typeface="+mn-lt"/>
              </a:rPr>
              <a:t>response)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А также логика в сервисах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18" name="Текст 6">
            <a:extLst>
              <a:ext uri="{FF2B5EF4-FFF2-40B4-BE49-F238E27FC236}">
                <a16:creationId xmlns:a16="http://schemas.microsoft.com/office/drawing/2014/main" id="{7F31B022-6608-13BD-644F-0CD9CA707A8D}"/>
              </a:ext>
            </a:extLst>
          </p:cNvPr>
          <p:cNvSpPr txBox="1">
            <a:spLocks/>
          </p:cNvSpPr>
          <p:nvPr/>
        </p:nvSpPr>
        <p:spPr>
          <a:xfrm>
            <a:off x="6912089" y="1268762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С </a:t>
            </a:r>
            <a:r>
              <a:rPr lang="ru-RU" sz="2000" b="1" dirty="0" err="1">
                <a:latin typeface="+mn-lt"/>
              </a:rPr>
              <a:t>прода</a:t>
            </a:r>
            <a:r>
              <a:rPr lang="ru-RU" sz="2000" b="1" dirty="0">
                <a:latin typeface="+mn-lt"/>
              </a:rPr>
              <a:t> пришел баг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Какой-то параметр принимает ошибочное значение, например, сумма расходится на 1 копейку</a:t>
            </a:r>
          </a:p>
        </p:txBody>
      </p:sp>
      <p:sp>
        <p:nvSpPr>
          <p:cNvPr id="2" name="Текст 3">
            <a:extLst>
              <a:ext uri="{FF2B5EF4-FFF2-40B4-BE49-F238E27FC236}">
                <a16:creationId xmlns:a16="http://schemas.microsoft.com/office/drawing/2014/main" id="{7BB8CF74-ABF0-B6B1-0016-B643BF715625}"/>
              </a:ext>
            </a:extLst>
          </p:cNvPr>
          <p:cNvSpPr txBox="1">
            <a:spLocks/>
          </p:cNvSpPr>
          <p:nvPr/>
        </p:nvSpPr>
        <p:spPr>
          <a:xfrm>
            <a:off x="6912088" y="4869077"/>
            <a:ext cx="3983567" cy="12054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Необходимо</a:t>
            </a:r>
            <a:r>
              <a:rPr lang="en-US" sz="2000" b="1" dirty="0">
                <a:latin typeface="+mn-lt"/>
              </a:rPr>
              <a:t>: </a:t>
            </a:r>
            <a:r>
              <a:rPr lang="ru-RU" sz="2000" b="1" dirty="0">
                <a:latin typeface="+mn-lt"/>
              </a:rPr>
              <a:t>починить и воспроизвести в тесте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094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door handle&#10;&#10;AI-generated content may be incorrect.">
            <a:extLst>
              <a:ext uri="{FF2B5EF4-FFF2-40B4-BE49-F238E27FC236}">
                <a16:creationId xmlns:a16="http://schemas.microsoft.com/office/drawing/2014/main" id="{FBAEE6A9-4014-98E7-E3CE-D5CE2BDE4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289050"/>
            <a:ext cx="7620000" cy="427990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23159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Текст 73">
            <a:extLst>
              <a:ext uri="{FF2B5EF4-FFF2-40B4-BE49-F238E27FC236}">
                <a16:creationId xmlns:a16="http://schemas.microsoft.com/office/drawing/2014/main" id="{6BFD1027-1B5F-4BB1-B665-B911670193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1453" y="1268762"/>
            <a:ext cx="5775127" cy="1968217"/>
          </a:xfrm>
        </p:spPr>
        <p:txBody>
          <a:bodyPr>
            <a:normAutofit/>
          </a:bodyPr>
          <a:lstStyle/>
          <a:p>
            <a:r>
              <a:rPr lang="ru-RU" dirty="0"/>
              <a:t>Гибридный тест</a:t>
            </a:r>
            <a:r>
              <a:rPr lang="en-US" dirty="0"/>
              <a:t> – </a:t>
            </a:r>
            <a:r>
              <a:rPr lang="ru-RU" dirty="0"/>
              <a:t>сумма подходов</a:t>
            </a:r>
            <a:endParaRPr lang="en-US" dirty="0"/>
          </a:p>
        </p:txBody>
      </p:sp>
      <p:sp>
        <p:nvSpPr>
          <p:cNvPr id="72" name="Текст 71">
            <a:extLst>
              <a:ext uri="{FF2B5EF4-FFF2-40B4-BE49-F238E27FC236}">
                <a16:creationId xmlns:a16="http://schemas.microsoft.com/office/drawing/2014/main" id="{CFC82EEB-D9D0-4A72-8B4C-01F36DEBD4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/>
              <a:t>Еще не интеграционный</a:t>
            </a:r>
            <a:br>
              <a:rPr lang="en-US" dirty="0">
                <a:latin typeface="Kaspersky Sans Display" panose="020B0003020000020004" pitchFamily="34" charset="0"/>
              </a:rPr>
            </a:br>
            <a:r>
              <a:rPr lang="ru-RU" dirty="0">
                <a:latin typeface="Kaspersky Sans Display" panose="020B0003020000020004" pitchFamily="34" charset="0"/>
              </a:rPr>
              <a:t>Некоторые сервисы могут быть </a:t>
            </a:r>
            <a:r>
              <a:rPr lang="ru-RU" dirty="0" err="1">
                <a:latin typeface="Kaspersky Sans Display" panose="020B0003020000020004" pitchFamily="34" charset="0"/>
              </a:rPr>
              <a:t>замоканы</a:t>
            </a:r>
            <a:endParaRPr lang="en-US" dirty="0">
              <a:latin typeface="Kaspersky Sans Display" panose="020B0003020000020004" pitchFamily="34" charset="0"/>
            </a:endParaRPr>
          </a:p>
        </p:txBody>
      </p:sp>
      <p:sp>
        <p:nvSpPr>
          <p:cNvPr id="70" name="Текст 69">
            <a:extLst>
              <a:ext uri="{FF2B5EF4-FFF2-40B4-BE49-F238E27FC236}">
                <a16:creationId xmlns:a16="http://schemas.microsoft.com/office/drawing/2014/main" id="{4FC7F147-0F95-48D1-90A7-7E121BB390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/>
              <a:t>Текст ответа</a:t>
            </a:r>
            <a:br>
              <a:rPr lang="en-US" dirty="0">
                <a:latin typeface="Kaspersky Sans Display" panose="020B0003020000020004" pitchFamily="34" charset="0"/>
              </a:rPr>
            </a:br>
            <a:r>
              <a:rPr lang="ru-RU" dirty="0">
                <a:latin typeface="Kaspersky Sans Display" panose="020B0003020000020004" pitchFamily="34" charset="0"/>
              </a:rPr>
              <a:t>Может быть использован для </a:t>
            </a:r>
            <a:r>
              <a:rPr lang="ru-RU" dirty="0" err="1">
                <a:latin typeface="Kaspersky Sans Display" panose="020B0003020000020004" pitchFamily="34" charset="0"/>
              </a:rPr>
              <a:t>аппрувала</a:t>
            </a:r>
            <a:endParaRPr lang="en-US" dirty="0">
              <a:latin typeface="Kaspersky Sans Display" panose="020B0003020000020004" pitchFamily="34" charset="0"/>
            </a:endParaRPr>
          </a:p>
        </p:txBody>
      </p:sp>
      <p:sp>
        <p:nvSpPr>
          <p:cNvPr id="68" name="Текст 67">
            <a:extLst>
              <a:ext uri="{FF2B5EF4-FFF2-40B4-BE49-F238E27FC236}">
                <a16:creationId xmlns:a16="http://schemas.microsoft.com/office/drawing/2014/main" id="{2D88CE14-ADF4-4F97-8AAD-34DFFFB650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/>
              <a:t>Текст запроса</a:t>
            </a:r>
            <a:br>
              <a:rPr lang="en-US" dirty="0">
                <a:latin typeface="Kaspersky Sans Display" panose="020B0003020000020004" pitchFamily="34" charset="0"/>
              </a:rPr>
            </a:br>
            <a:r>
              <a:rPr lang="ru-RU" dirty="0">
                <a:latin typeface="Kaspersky Sans Display" panose="020B0003020000020004" pitchFamily="34" charset="0"/>
              </a:rPr>
              <a:t>Готовые данные для </a:t>
            </a:r>
            <a:r>
              <a:rPr lang="en-US" dirty="0">
                <a:latin typeface="Kaspersky Sans Display" panose="020B0003020000020004" pitchFamily="34" charset="0"/>
              </a:rPr>
              <a:t>Arrange / Act</a:t>
            </a:r>
          </a:p>
        </p:txBody>
      </p:sp>
      <p:sp>
        <p:nvSpPr>
          <p:cNvPr id="66" name="Текст 65">
            <a:extLst>
              <a:ext uri="{FF2B5EF4-FFF2-40B4-BE49-F238E27FC236}">
                <a16:creationId xmlns:a16="http://schemas.microsoft.com/office/drawing/2014/main" id="{23B03030-C0DE-4BEA-84E2-11AA1DED0B8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/>
              <a:t>Уже не юнит</a:t>
            </a:r>
            <a:br>
              <a:rPr lang="en-US" dirty="0">
                <a:latin typeface="Kaspersky Sans Display" panose="020B0003020000020004" pitchFamily="34" charset="0"/>
              </a:rPr>
            </a:br>
            <a:r>
              <a:rPr lang="ru-RU" dirty="0">
                <a:latin typeface="Kaspersky Sans Display" panose="020B0003020000020004" pitchFamily="34" charset="0"/>
              </a:rPr>
              <a:t>Позволяет воспроизвести всю цепочку построения ответа</a:t>
            </a:r>
            <a:endParaRPr lang="en-US" dirty="0"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9483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C47D7-B617-0F49-4610-B36755077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526F278-AC72-46B8-ABF2-E941E5877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Kaspersky Sans Display" panose="020B0003020000020004" pitchFamily="34" charset="0"/>
              </a:rPr>
              <a:t>Пример гибридного теста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1FD4B8-2C9C-AE45-B89A-036C338CE88C}"/>
              </a:ext>
            </a:extLst>
          </p:cNvPr>
          <p:cNvSpPr txBox="1"/>
          <p:nvPr/>
        </p:nvSpPr>
        <p:spPr>
          <a:xfrm>
            <a:off x="891540" y="1071354"/>
            <a:ext cx="957072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[Fact]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Task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GetPositionsForMultipleContracts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requestPath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DevCases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/Data/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MultipleContractsApiRequest.json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responsePath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DevCases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/Data/MultipleContractsApiResponse.csv"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apiData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UnitTestDataHelper.GetPositionKeepingCheckTransactions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responsePath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request =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JsonSerializer.Deserialize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PositionGetRequest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File.ReadAllText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requestPath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lnSpc>
                <a:spcPts val="1425"/>
              </a:lnSpc>
              <a:buNone/>
            </a:pP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_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transactionApiMock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.Setup(m =&gt;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m.GetTransactionAmountsByFilterAsync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It.Is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TransactionAmountsGetRequest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&gt;(r =&gt; 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r.Filters.Contains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$"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ContractId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==2076|2078|2079"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))))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ReturnsAsync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apiData.ToList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result =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positionService.GetPositionsAsync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(request);</a:t>
            </a:r>
          </a:p>
          <a:p>
            <a:pPr>
              <a:lnSpc>
                <a:spcPts val="1425"/>
              </a:lnSpc>
              <a:buNone/>
            </a:pP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ApprovalTestHelper.Verify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(result);</a:t>
            </a: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F02BE8-6CF8-1D7B-CAF9-BE8787A55844}"/>
              </a:ext>
            </a:extLst>
          </p:cNvPr>
          <p:cNvSpPr/>
          <p:nvPr/>
        </p:nvSpPr>
        <p:spPr>
          <a:xfrm>
            <a:off x="1242060" y="1592580"/>
            <a:ext cx="6042660" cy="480060"/>
          </a:xfrm>
          <a:prstGeom prst="rect">
            <a:avLst/>
          </a:prstGeom>
          <a:noFill/>
          <a:ln>
            <a:solidFill>
              <a:srgbClr val="00A8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4D8685-683A-B989-7CE9-C4EF2E20CB5F}"/>
              </a:ext>
            </a:extLst>
          </p:cNvPr>
          <p:cNvSpPr/>
          <p:nvPr/>
        </p:nvSpPr>
        <p:spPr>
          <a:xfrm>
            <a:off x="1242060" y="2842260"/>
            <a:ext cx="5654040" cy="1013461"/>
          </a:xfrm>
          <a:prstGeom prst="rect">
            <a:avLst/>
          </a:prstGeom>
          <a:noFill/>
          <a:ln>
            <a:solidFill>
              <a:srgbClr val="00A8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15253E-0116-0CCE-D28E-2FFA765C3531}"/>
              </a:ext>
            </a:extLst>
          </p:cNvPr>
          <p:cNvCxnSpPr/>
          <p:nvPr/>
        </p:nvCxnSpPr>
        <p:spPr>
          <a:xfrm flipH="1">
            <a:off x="7033260" y="3406140"/>
            <a:ext cx="1120140" cy="0"/>
          </a:xfrm>
          <a:prstGeom prst="straightConnector1">
            <a:avLst/>
          </a:prstGeom>
          <a:ln>
            <a:solidFill>
              <a:srgbClr val="00A88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AD815AE-3C93-013B-9E0F-870E996C4BAB}"/>
              </a:ext>
            </a:extLst>
          </p:cNvPr>
          <p:cNvSpPr txBox="1"/>
          <p:nvPr/>
        </p:nvSpPr>
        <p:spPr>
          <a:xfrm>
            <a:off x="8260080" y="3113454"/>
            <a:ext cx="2618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Kaspersky Sans Display" panose="020B0604020202020204" charset="0"/>
              </a:rPr>
              <a:t>Частичный мок </a:t>
            </a:r>
          </a:p>
          <a:p>
            <a:r>
              <a:rPr lang="ru-RU" dirty="0">
                <a:latin typeface="Kaspersky Sans Display" panose="020B0604020202020204" charset="0"/>
              </a:rPr>
              <a:t>с реальными данными</a:t>
            </a:r>
            <a:endParaRPr lang="en-US" dirty="0">
              <a:latin typeface="Kaspersky Sans Display" panose="020B060402020202020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8274737-3503-ECAD-E82E-8BD864BC240F}"/>
              </a:ext>
            </a:extLst>
          </p:cNvPr>
          <p:cNvCxnSpPr/>
          <p:nvPr/>
        </p:nvCxnSpPr>
        <p:spPr>
          <a:xfrm flipH="1">
            <a:off x="7376160" y="1828800"/>
            <a:ext cx="1120140" cy="0"/>
          </a:xfrm>
          <a:prstGeom prst="straightConnector1">
            <a:avLst/>
          </a:prstGeom>
          <a:ln>
            <a:solidFill>
              <a:srgbClr val="00A88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47DA1E3-3A0D-2546-3391-808D797672BA}"/>
              </a:ext>
            </a:extLst>
          </p:cNvPr>
          <p:cNvSpPr txBox="1"/>
          <p:nvPr/>
        </p:nvSpPr>
        <p:spPr>
          <a:xfrm>
            <a:off x="8587740" y="1505634"/>
            <a:ext cx="3070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Kaspersky Sans Display" panose="020B0604020202020204" charset="0"/>
              </a:rPr>
              <a:t>Реальные данные запроса</a:t>
            </a:r>
          </a:p>
          <a:p>
            <a:r>
              <a:rPr lang="ru-RU" dirty="0">
                <a:latin typeface="Kaspersky Sans Display" panose="020B0604020202020204" charset="0"/>
              </a:rPr>
              <a:t>и ответа </a:t>
            </a:r>
            <a:r>
              <a:rPr lang="en-US" dirty="0">
                <a:latin typeface="Kaspersky Sans Display" panose="020B0604020202020204" charset="0"/>
              </a:rPr>
              <a:t>API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D26BC06-C761-4B72-FA81-0E4F8D211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524" y="5106847"/>
            <a:ext cx="7193768" cy="117459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603687B-C89D-4FA4-6A81-A73FFBEEDA72}"/>
              </a:ext>
            </a:extLst>
          </p:cNvPr>
          <p:cNvSpPr/>
          <p:nvPr/>
        </p:nvSpPr>
        <p:spPr>
          <a:xfrm>
            <a:off x="1242060" y="3855721"/>
            <a:ext cx="5654040" cy="403859"/>
          </a:xfrm>
          <a:prstGeom prst="rect">
            <a:avLst/>
          </a:prstGeom>
          <a:noFill/>
          <a:ln>
            <a:solidFill>
              <a:srgbClr val="FF32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E6E958-F43F-9F62-63FC-E3A430D820E3}"/>
              </a:ext>
            </a:extLst>
          </p:cNvPr>
          <p:cNvCxnSpPr/>
          <p:nvPr/>
        </p:nvCxnSpPr>
        <p:spPr>
          <a:xfrm flipH="1">
            <a:off x="7027268" y="4085852"/>
            <a:ext cx="1120140" cy="0"/>
          </a:xfrm>
          <a:prstGeom prst="straightConnector1">
            <a:avLst/>
          </a:prstGeom>
          <a:ln>
            <a:solidFill>
              <a:srgbClr val="FF325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87F259-B89B-DC83-66FB-AE71DF75402C}"/>
              </a:ext>
            </a:extLst>
          </p:cNvPr>
          <p:cNvSpPr txBox="1"/>
          <p:nvPr/>
        </p:nvSpPr>
        <p:spPr>
          <a:xfrm>
            <a:off x="8257868" y="3870454"/>
            <a:ext cx="3361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Kaspersky Sans Display" panose="020B0604020202020204" charset="0"/>
              </a:rPr>
              <a:t>Реальная логика вычислений</a:t>
            </a:r>
            <a:endParaRPr lang="en-US" dirty="0">
              <a:latin typeface="Kaspersky Sans Displ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9558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ith red hair and a red button&#10;&#10;AI-generated content may be incorrect.">
            <a:extLst>
              <a:ext uri="{FF2B5EF4-FFF2-40B4-BE49-F238E27FC236}">
                <a16:creationId xmlns:a16="http://schemas.microsoft.com/office/drawing/2014/main" id="{9A476743-CB21-A458-92A0-872EC3771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360" y="526843"/>
            <a:ext cx="3833280" cy="5804313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79056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3FC8E-4B39-2092-DE52-A01C7241E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Текст 73">
            <a:extLst>
              <a:ext uri="{FF2B5EF4-FFF2-40B4-BE49-F238E27FC236}">
                <a16:creationId xmlns:a16="http://schemas.microsoft.com/office/drawing/2014/main" id="{E0E8EF45-070C-A3F7-EFC6-A407169529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Минусы </a:t>
            </a:r>
            <a:r>
              <a:rPr lang="ru-RU" dirty="0" err="1"/>
              <a:t>аппрувалов</a:t>
            </a:r>
            <a:endParaRPr lang="en-US" dirty="0"/>
          </a:p>
        </p:txBody>
      </p:sp>
      <p:sp>
        <p:nvSpPr>
          <p:cNvPr id="72" name="Текст 71">
            <a:extLst>
              <a:ext uri="{FF2B5EF4-FFF2-40B4-BE49-F238E27FC236}">
                <a16:creationId xmlns:a16="http://schemas.microsoft.com/office/drawing/2014/main" id="{77780FAC-A70B-F81D-B07A-0ACD520A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/>
              <a:t>Требуют внимательности при начальной проверке</a:t>
            </a:r>
          </a:p>
          <a:p>
            <a:pPr lvl="3">
              <a:buNone/>
            </a:pPr>
            <a:r>
              <a:rPr lang="ru-RU" dirty="0">
                <a:latin typeface="Kaspersky Sans Display" panose="020B0003020000020004" pitchFamily="34" charset="0"/>
              </a:rPr>
              <a:t>Особенно при объемных результатах</a:t>
            </a:r>
            <a:endParaRPr lang="en-US" dirty="0">
              <a:latin typeface="Kaspersky Sans Display" panose="020B0003020000020004" pitchFamily="34" charset="0"/>
            </a:endParaRPr>
          </a:p>
        </p:txBody>
      </p:sp>
      <p:sp>
        <p:nvSpPr>
          <p:cNvPr id="70" name="Текст 69">
            <a:extLst>
              <a:ext uri="{FF2B5EF4-FFF2-40B4-BE49-F238E27FC236}">
                <a16:creationId xmlns:a16="http://schemas.microsoft.com/office/drawing/2014/main" id="{145F65EA-10A7-17E5-98BB-168ADD8FBA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pPr lvl="3">
              <a:buNone/>
            </a:pPr>
            <a:r>
              <a:rPr lang="ru-RU" b="1" dirty="0"/>
              <a:t>Стремление делать ими всё</a:t>
            </a:r>
          </a:p>
          <a:p>
            <a:pPr lvl="3">
              <a:buNone/>
            </a:pPr>
            <a:r>
              <a:rPr lang="ru-RU" dirty="0">
                <a:latin typeface="Kaspersky Sans Display" panose="020B0003020000020004" pitchFamily="34" charset="0"/>
              </a:rPr>
              <a:t>Даже в самых простых случаях</a:t>
            </a:r>
            <a:endParaRPr lang="en-US" dirty="0">
              <a:latin typeface="Kaspersky Sans Display" panose="020B0003020000020004" pitchFamily="34" charset="0"/>
            </a:endParaRPr>
          </a:p>
        </p:txBody>
      </p:sp>
      <p:sp>
        <p:nvSpPr>
          <p:cNvPr id="68" name="Текст 67">
            <a:extLst>
              <a:ext uri="{FF2B5EF4-FFF2-40B4-BE49-F238E27FC236}">
                <a16:creationId xmlns:a16="http://schemas.microsoft.com/office/drawing/2014/main" id="{780D0E6C-1EF7-4265-B710-EB11321D050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/>
              <a:t>Немного медленнее </a:t>
            </a:r>
            <a:r>
              <a:rPr lang="ru-RU" b="1" dirty="0" err="1"/>
              <a:t>ассертов</a:t>
            </a:r>
            <a:endParaRPr lang="ru-RU" b="1" dirty="0"/>
          </a:p>
          <a:p>
            <a:pPr lvl="3">
              <a:buNone/>
            </a:pPr>
            <a:r>
              <a:rPr lang="ru-RU" dirty="0">
                <a:latin typeface="Kaspersky Sans Display" panose="020B0003020000020004" pitchFamily="34" charset="0"/>
              </a:rPr>
              <a:t>А также растет количество файлов в репозитории</a:t>
            </a:r>
          </a:p>
        </p:txBody>
      </p:sp>
      <p:sp>
        <p:nvSpPr>
          <p:cNvPr id="66" name="Текст 65">
            <a:extLst>
              <a:ext uri="{FF2B5EF4-FFF2-40B4-BE49-F238E27FC236}">
                <a16:creationId xmlns:a16="http://schemas.microsoft.com/office/drawing/2014/main" id="{845479BF-0987-0757-6894-A74CAE1827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pPr lvl="3">
              <a:buNone/>
            </a:pPr>
            <a:r>
              <a:rPr lang="ru-RU" b="1" dirty="0"/>
              <a:t>Для детерминированных данные</a:t>
            </a:r>
            <a:br>
              <a:rPr lang="en-US" dirty="0">
                <a:latin typeface="Kaspersky Sans Display" panose="020B0003020000020004" pitchFamily="34" charset="0"/>
              </a:rPr>
            </a:br>
            <a:r>
              <a:rPr lang="ru-RU" dirty="0">
                <a:latin typeface="Kaspersky Sans Display" panose="020B0003020000020004" pitchFamily="34" charset="0"/>
              </a:rPr>
              <a:t>Плюс обращать внимание на локализацию</a:t>
            </a:r>
            <a:endParaRPr lang="en-US" dirty="0"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6970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59895-D92D-E4BB-0D4C-A53303B6E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Текст 73">
            <a:extLst>
              <a:ext uri="{FF2B5EF4-FFF2-40B4-BE49-F238E27FC236}">
                <a16:creationId xmlns:a16="http://schemas.microsoft.com/office/drawing/2014/main" id="{76A6CA51-08DD-9EDE-95A8-4E24378C8C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1452" y="1268762"/>
            <a:ext cx="9447967" cy="1968217"/>
          </a:xfrm>
        </p:spPr>
        <p:txBody>
          <a:bodyPr/>
          <a:lstStyle/>
          <a:p>
            <a:r>
              <a:rPr lang="ru-RU" dirty="0"/>
              <a:t>Альтернатива – </a:t>
            </a:r>
            <a:r>
              <a:rPr lang="en-US" dirty="0"/>
              <a:t>Verify</a:t>
            </a:r>
          </a:p>
        </p:txBody>
      </p:sp>
      <p:sp>
        <p:nvSpPr>
          <p:cNvPr id="72" name="Текст 71">
            <a:extLst>
              <a:ext uri="{FF2B5EF4-FFF2-40B4-BE49-F238E27FC236}">
                <a16:creationId xmlns:a16="http://schemas.microsoft.com/office/drawing/2014/main" id="{799D0D3B-D97A-D513-1658-DA76B22ED6D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lvl="3">
              <a:buNone/>
            </a:pPr>
            <a:r>
              <a:rPr lang="ru-RU" b="1" dirty="0"/>
              <a:t>Были решены некоторые проблемы</a:t>
            </a:r>
          </a:p>
          <a:p>
            <a:pPr lvl="3">
              <a:buNone/>
            </a:pPr>
            <a:r>
              <a:rPr lang="ru-RU" dirty="0">
                <a:latin typeface="Kaspersky Sans Display" panose="020B0003020000020004" pitchFamily="34" charset="0"/>
              </a:rPr>
              <a:t>В том числе с датами и </a:t>
            </a:r>
            <a:r>
              <a:rPr lang="ru-RU" dirty="0" err="1">
                <a:latin typeface="Kaspersky Sans Display" panose="020B0003020000020004" pitchFamily="34" charset="0"/>
              </a:rPr>
              <a:t>гуидами</a:t>
            </a:r>
            <a:endParaRPr lang="en-US" dirty="0">
              <a:latin typeface="Kaspersky Sans Display" panose="020B0003020000020004" pitchFamily="34" charset="0"/>
            </a:endParaRPr>
          </a:p>
        </p:txBody>
      </p:sp>
      <p:sp>
        <p:nvSpPr>
          <p:cNvPr id="70" name="Текст 69">
            <a:extLst>
              <a:ext uri="{FF2B5EF4-FFF2-40B4-BE49-F238E27FC236}">
                <a16:creationId xmlns:a16="http://schemas.microsoft.com/office/drawing/2014/main" id="{43EE90FC-6867-44B5-FC97-105B04D4A7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51452" y="4941538"/>
            <a:ext cx="3983567" cy="1295400"/>
          </a:xfrm>
        </p:spPr>
        <p:txBody>
          <a:bodyPr>
            <a:normAutofit/>
          </a:bodyPr>
          <a:lstStyle/>
          <a:p>
            <a:pPr lvl="3">
              <a:buNone/>
            </a:pPr>
            <a:r>
              <a:rPr lang="ru-RU" b="1" dirty="0"/>
              <a:t>Активно поддерживается сообществом</a:t>
            </a:r>
          </a:p>
        </p:txBody>
      </p:sp>
      <p:sp>
        <p:nvSpPr>
          <p:cNvPr id="68" name="Текст 67">
            <a:extLst>
              <a:ext uri="{FF2B5EF4-FFF2-40B4-BE49-F238E27FC236}">
                <a16:creationId xmlns:a16="http://schemas.microsoft.com/office/drawing/2014/main" id="{88C41FC2-AF56-0BFC-B381-ADE9303D41B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52067" y="4941538"/>
            <a:ext cx="4456869" cy="1295400"/>
          </a:xfrm>
        </p:spPr>
        <p:txBody>
          <a:bodyPr/>
          <a:lstStyle/>
          <a:p>
            <a:pPr lvl="3">
              <a:buNone/>
            </a:pPr>
            <a:r>
              <a:rPr lang="en-US" dirty="0">
                <a:latin typeface="Kaspersky Sans Display" panose="020B0003020000020004" pitchFamily="34" charset="0"/>
              </a:rPr>
              <a:t>https://github.com/VerifyTest/Verify</a:t>
            </a:r>
            <a:endParaRPr lang="ru-RU" dirty="0">
              <a:latin typeface="Kaspersky Sans Display" panose="020B0003020000020004" pitchFamily="34" charset="0"/>
            </a:endParaRPr>
          </a:p>
        </p:txBody>
      </p:sp>
      <p:sp>
        <p:nvSpPr>
          <p:cNvPr id="66" name="Текст 65">
            <a:extLst>
              <a:ext uri="{FF2B5EF4-FFF2-40B4-BE49-F238E27FC236}">
                <a16:creationId xmlns:a16="http://schemas.microsoft.com/office/drawing/2014/main" id="{BABC947A-52A8-7D32-052E-AEDC5900F7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pPr lvl="3">
              <a:buNone/>
            </a:pPr>
            <a:r>
              <a:rPr lang="ru-RU" b="1" dirty="0"/>
              <a:t>Развитие </a:t>
            </a:r>
            <a:r>
              <a:rPr lang="en-US" b="1" dirty="0"/>
              <a:t>Approvals.NET</a:t>
            </a:r>
            <a:br>
              <a:rPr lang="en-US" dirty="0">
                <a:latin typeface="Kaspersky Sans Display" panose="020B0003020000020004" pitchFamily="34" charset="0"/>
              </a:rPr>
            </a:br>
            <a:r>
              <a:rPr lang="ru-RU" dirty="0">
                <a:latin typeface="Kaspersky Sans Display" panose="020B0003020000020004" pitchFamily="34" charset="0"/>
              </a:rPr>
              <a:t>Более современная версия, но в основе тот же подход</a:t>
            </a:r>
            <a:endParaRPr lang="en-US" dirty="0"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478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C6BEA-D825-2428-D326-F9E8676C6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6CC85DDB-04FE-87D5-9862-822799F01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121284"/>
              </p:ext>
            </p:extLst>
          </p:nvPr>
        </p:nvGraphicFramePr>
        <p:xfrm>
          <a:off x="1727515" y="641689"/>
          <a:ext cx="8856665" cy="5685133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3922397">
                  <a:extLst>
                    <a:ext uri="{9D8B030D-6E8A-4147-A177-3AD203B41FA5}">
                      <a16:colId xmlns:a16="http://schemas.microsoft.com/office/drawing/2014/main" val="213314662"/>
                    </a:ext>
                  </a:extLst>
                </a:gridCol>
                <a:gridCol w="2467134">
                  <a:extLst>
                    <a:ext uri="{9D8B030D-6E8A-4147-A177-3AD203B41FA5}">
                      <a16:colId xmlns:a16="http://schemas.microsoft.com/office/drawing/2014/main" val="2833897476"/>
                    </a:ext>
                  </a:extLst>
                </a:gridCol>
                <a:gridCol w="2467134">
                  <a:extLst>
                    <a:ext uri="{9D8B030D-6E8A-4147-A177-3AD203B41FA5}">
                      <a16:colId xmlns:a16="http://schemas.microsoft.com/office/drawing/2014/main" val="2482573348"/>
                    </a:ext>
                  </a:extLst>
                </a:gridCol>
              </a:tblGrid>
              <a:tr h="430604">
                <a:tc gridSpan="3">
                  <a:txBody>
                    <a:bodyPr/>
                    <a:lstStyle/>
                    <a:p>
                      <a:r>
                        <a:rPr lang="ru-RU" sz="2400" b="0" dirty="0">
                          <a:solidFill>
                            <a:schemeClr val="tx1"/>
                          </a:solidFill>
                          <a:effectLst/>
                          <a:latin typeface="Kaspersky Sans Display Semibold" panose="020B0003020000020004" pitchFamily="34" charset="0"/>
                        </a:rPr>
                        <a:t>Когда использовать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Kaspersky Sans Display Semibold" panose="020B0003020000020004" pitchFamily="34" charset="0"/>
                        </a:rPr>
                        <a:t>Approvals</a:t>
                      </a:r>
                      <a:endParaRPr lang="ru-RU" sz="2400" b="0" dirty="0">
                        <a:solidFill>
                          <a:schemeClr val="tx1"/>
                        </a:solidFill>
                        <a:latin typeface="Kaspersky Sans Display Semibold" panose="020B00030200000200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AE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AE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7396639"/>
                  </a:ext>
                </a:extLst>
              </a:tr>
              <a:tr h="233483"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966846"/>
                  </a:ext>
                </a:extLst>
              </a:tr>
              <a:tr h="358837">
                <a:tc>
                  <a:txBody>
                    <a:bodyPr/>
                    <a:lstStyle/>
                    <a:p>
                      <a:endParaRPr lang="ru-RU" sz="19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9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9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4448628"/>
                  </a:ext>
                </a:extLst>
              </a:tr>
              <a:tr h="4233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ru-RU" sz="1500" dirty="0">
                          <a:effectLst/>
                        </a:rPr>
                        <a:t>Сценарий</a:t>
                      </a:r>
                      <a:endParaRPr lang="en-US" sz="19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 dirty="0">
                          <a:solidFill>
                            <a:schemeClr val="accent1"/>
                          </a:solidFill>
                          <a:latin typeface="+mj-lt"/>
                        </a:rPr>
                        <a:t>Approvals</a:t>
                      </a:r>
                      <a:endParaRPr lang="ru-RU" sz="13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ru-RU" sz="1300" dirty="0">
                          <a:solidFill>
                            <a:schemeClr val="accent1"/>
                          </a:solidFill>
                          <a:latin typeface="+mn-lt"/>
                        </a:rPr>
                        <a:t>«Обычные» тесты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5184163"/>
                  </a:ext>
                </a:extLst>
              </a:tr>
              <a:tr h="6959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>
                          <a:effectLst/>
                          <a:latin typeface="+mj-lt"/>
                        </a:rPr>
                        <a:t>Проверка части объекта</a:t>
                      </a:r>
                      <a:endParaRPr lang="ru-RU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29CCB1"/>
                          </a:solidFill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29CCB1"/>
                          </a:solidFill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155813"/>
                  </a:ext>
                </a:extLst>
              </a:tr>
              <a:tr h="6959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>
                          <a:effectLst/>
                          <a:latin typeface="+mj-lt"/>
                        </a:rPr>
                        <a:t>Проверка точных значений</a:t>
                      </a:r>
                      <a:endParaRPr lang="ru-RU" sz="1100" dirty="0">
                        <a:latin typeface="Kaspersky Sans Display Light" panose="020B00030200000200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29CCB1"/>
                          </a:solidFill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29CCB1"/>
                          </a:solidFill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161494"/>
                  </a:ext>
                </a:extLst>
              </a:tr>
              <a:tr h="6959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kern="1200" dirty="0">
                          <a:solidFill>
                            <a:schemeClr val="dk1"/>
                          </a:solidFill>
                          <a:effectLst/>
                          <a:latin typeface="Kaspersky Sans Display" panose="020B0604020202020204" charset="0"/>
                          <a:ea typeface="+mn-ea"/>
                          <a:cs typeface="+mn-cs"/>
                        </a:rPr>
                        <a:t>Проверка больших объектов (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Kaspersky Sans Display" panose="020B0604020202020204" charset="0"/>
                          <a:ea typeface="+mn-ea"/>
                          <a:cs typeface="+mn-cs"/>
                        </a:rPr>
                        <a:t>JSON, </a:t>
                      </a:r>
                      <a:r>
                        <a:rPr lang="ru-RU" sz="1400" kern="1200" dirty="0">
                          <a:solidFill>
                            <a:schemeClr val="dk1"/>
                          </a:solidFill>
                          <a:effectLst/>
                          <a:latin typeface="Kaspersky Sans Display" panose="020B0604020202020204" charset="0"/>
                          <a:ea typeface="+mn-ea"/>
                          <a:cs typeface="+mn-cs"/>
                        </a:rPr>
                        <a:t>таблицы, </a:t>
                      </a:r>
                      <a:r>
                        <a:rPr lang="ru-RU" sz="1400" kern="1200" dirty="0" err="1">
                          <a:solidFill>
                            <a:schemeClr val="dk1"/>
                          </a:solidFill>
                          <a:effectLst/>
                          <a:latin typeface="Kaspersky Sans Display" panose="020B0604020202020204" charset="0"/>
                          <a:ea typeface="+mn-ea"/>
                          <a:cs typeface="+mn-cs"/>
                        </a:rPr>
                        <a:t>логи</a:t>
                      </a:r>
                      <a:r>
                        <a:rPr lang="ru-RU" sz="1400" kern="1200" dirty="0">
                          <a:solidFill>
                            <a:schemeClr val="dk1"/>
                          </a:solidFill>
                          <a:effectLst/>
                          <a:latin typeface="Kaspersky Sans Display" panose="020B0604020202020204" charset="0"/>
                          <a:ea typeface="+mn-ea"/>
                          <a:cs typeface="+mn-cs"/>
                        </a:rPr>
                        <a:t>)</a:t>
                      </a:r>
                      <a:endParaRPr lang="ru-RU" sz="1400" dirty="0">
                        <a:latin typeface="Kaspersky Sans Display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29CCB1"/>
                          </a:solidFill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>
                          <a:ln>
                            <a:solidFill>
                              <a:schemeClr val="tx2"/>
                            </a:solidFill>
                          </a:ln>
                          <a:noFill/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2726418"/>
                  </a:ext>
                </a:extLst>
              </a:tr>
              <a:tr h="6959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kern="1200" dirty="0" err="1">
                          <a:solidFill>
                            <a:schemeClr val="dk1"/>
                          </a:solidFill>
                          <a:effectLst/>
                          <a:latin typeface="Kaspersky Sans Display" panose="020B0604020202020204" charset="0"/>
                          <a:ea typeface="+mn-ea"/>
                          <a:cs typeface="+mn-cs"/>
                        </a:rPr>
                        <a:t>Детерменированные</a:t>
                      </a:r>
                      <a:r>
                        <a:rPr lang="ru-RU" sz="1400" kern="1200" dirty="0">
                          <a:solidFill>
                            <a:schemeClr val="dk1"/>
                          </a:solidFill>
                          <a:effectLst/>
                          <a:latin typeface="Kaspersky Sans Display" panose="020B0604020202020204" charset="0"/>
                          <a:ea typeface="+mn-ea"/>
                          <a:cs typeface="+mn-cs"/>
                        </a:rPr>
                        <a:t> сложные данные</a:t>
                      </a:r>
                      <a:endParaRPr lang="ru-RU" sz="1400" dirty="0">
                        <a:latin typeface="Kaspersky Sans Display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29CCB1"/>
                          </a:solidFill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>
                          <a:ln>
                            <a:solidFill>
                              <a:schemeClr val="tx2"/>
                            </a:solidFill>
                          </a:ln>
                          <a:noFill/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7573127"/>
                  </a:ext>
                </a:extLst>
              </a:tr>
              <a:tr h="695953">
                <a:tc>
                  <a:txBody>
                    <a:bodyPr/>
                    <a:lstStyle/>
                    <a:p>
                      <a:r>
                        <a:rPr lang="ru-RU" sz="1500" dirty="0">
                          <a:effectLst/>
                          <a:latin typeface="+mj-lt"/>
                        </a:rPr>
                        <a:t>Динамические значения</a:t>
                      </a:r>
                      <a:endParaRPr lang="ru-RU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>
                          <a:ln>
                            <a:solidFill>
                              <a:schemeClr val="tx2"/>
                            </a:solidFill>
                          </a:ln>
                          <a:noFill/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29CCB1"/>
                          </a:solidFill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9818298"/>
                  </a:ext>
                </a:extLst>
              </a:tr>
              <a:tr h="695953">
                <a:tc>
                  <a:txBody>
                    <a:bodyPr/>
                    <a:lstStyle/>
                    <a:p>
                      <a:r>
                        <a:rPr lang="ru-RU" sz="1500" dirty="0">
                          <a:effectLst/>
                          <a:latin typeface="+mj-lt"/>
                        </a:rPr>
                        <a:t>Вхождения строк</a:t>
                      </a:r>
                      <a:r>
                        <a:rPr lang="en-US" sz="1500" dirty="0">
                          <a:effectLst/>
                          <a:latin typeface="+mj-lt"/>
                        </a:rPr>
                        <a:t>, </a:t>
                      </a:r>
                      <a:r>
                        <a:rPr lang="en-US" sz="1500" dirty="0" err="1">
                          <a:effectLst/>
                          <a:latin typeface="+mj-lt"/>
                        </a:rPr>
                        <a:t>StartsWith</a:t>
                      </a:r>
                      <a:r>
                        <a:rPr lang="en-US" sz="1500" dirty="0">
                          <a:effectLst/>
                          <a:latin typeface="+mj-lt"/>
                        </a:rPr>
                        <a:t>, </a:t>
                      </a:r>
                      <a:r>
                        <a:rPr lang="ru-RU" sz="1500" dirty="0">
                          <a:effectLst/>
                          <a:latin typeface="+mj-lt"/>
                        </a:rPr>
                        <a:t>нужные байты </a:t>
                      </a:r>
                      <a:r>
                        <a:rPr lang="ru-RU" sz="1500" dirty="0" err="1">
                          <a:effectLst/>
                          <a:latin typeface="+mj-lt"/>
                        </a:rPr>
                        <a:t>итд</a:t>
                      </a:r>
                      <a:endParaRPr lang="ru-RU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>
                          <a:ln>
                            <a:solidFill>
                              <a:schemeClr val="tx2"/>
                            </a:solidFill>
                          </a:ln>
                          <a:noFill/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29CCB1"/>
                          </a:solidFill>
                          <a:latin typeface="Wingdings" panose="05000000000000000000" pitchFamily="2" charset="2"/>
                          <a:sym typeface="Wingdings" panose="05000000000000000000" pitchFamily="2" charset="2"/>
                        </a:rPr>
                        <a:t>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8948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52967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a cartoon of a person crying&#10;&#10;AI-generated content may be incorrect.">
            <a:extLst>
              <a:ext uri="{FF2B5EF4-FFF2-40B4-BE49-F238E27FC236}">
                <a16:creationId xmlns:a16="http://schemas.microsoft.com/office/drawing/2014/main" id="{9C4D984C-E843-2F10-9B38-3C74F02B1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693" y="1182414"/>
            <a:ext cx="6088614" cy="4493171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1204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3"/>
            <a:r>
              <a:rPr lang="ru-RU" b="0" dirty="0">
                <a:latin typeface="Kaspersky Sans Display" panose="020B0003020000020004" pitchFamily="34" charset="0"/>
              </a:rPr>
              <a:t>Что мы знаем о юнит тестах?</a:t>
            </a:r>
            <a:endParaRPr lang="en-US" b="0" dirty="0">
              <a:latin typeface="Kaspersky Sans Display" panose="020B0003020000020004" pitchFamily="34" charset="0"/>
            </a:endParaRPr>
          </a:p>
        </p:txBody>
      </p:sp>
      <p:sp>
        <p:nvSpPr>
          <p:cNvPr id="10" name="Текст 22">
            <a:extLst>
              <a:ext uri="{FF2B5EF4-FFF2-40B4-BE49-F238E27FC236}">
                <a16:creationId xmlns:a16="http://schemas.microsoft.com/office/drawing/2014/main" id="{AAD89631-FAD0-DC4D-929C-372DE3C67302}"/>
              </a:ext>
            </a:extLst>
          </p:cNvPr>
          <p:cNvSpPr txBox="1">
            <a:spLocks/>
          </p:cNvSpPr>
          <p:nvPr/>
        </p:nvSpPr>
        <p:spPr>
          <a:xfrm>
            <a:off x="6909024" y="1268762"/>
            <a:ext cx="4131523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Гарантируют стабильность кода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И снижают технический долг</a:t>
            </a:r>
            <a:endParaRPr lang="en-US" sz="2000" dirty="0">
              <a:latin typeface="Kaspersky Sans Display" panose="020B0003020000020004" pitchFamily="34" charset="0"/>
            </a:endParaRPr>
          </a:p>
          <a:p>
            <a:endParaRPr lang="x-none" sz="2000" dirty="0">
              <a:latin typeface="Kaspersky Sans Display" panose="020B0003020000020004" pitchFamily="34" charset="0"/>
            </a:endParaRPr>
          </a:p>
        </p:txBody>
      </p:sp>
      <p:sp>
        <p:nvSpPr>
          <p:cNvPr id="11" name="Текст 23">
            <a:extLst>
              <a:ext uri="{FF2B5EF4-FFF2-40B4-BE49-F238E27FC236}">
                <a16:creationId xmlns:a16="http://schemas.microsoft.com/office/drawing/2014/main" id="{44241438-83CA-6F47-A50C-6803348388EB}"/>
              </a:ext>
            </a:extLst>
          </p:cNvPr>
          <p:cNvSpPr txBox="1">
            <a:spLocks/>
          </p:cNvSpPr>
          <p:nvPr/>
        </p:nvSpPr>
        <p:spPr>
          <a:xfrm>
            <a:off x="6953474" y="2636912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000" b="1" dirty="0">
                <a:latin typeface="+mn-lt"/>
              </a:rPr>
              <a:t>Dependency Injection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Неразрывно связаны с </a:t>
            </a:r>
            <a:r>
              <a:rPr lang="en-US" sz="2000" dirty="0">
                <a:latin typeface="Kaspersky Sans Display" panose="020B0003020000020004" pitchFamily="34" charset="0"/>
              </a:rPr>
              <a:t>DI</a:t>
            </a:r>
            <a:r>
              <a:rPr lang="ru-RU" sz="2000" dirty="0">
                <a:latin typeface="Kaspersky Sans Display" panose="020B0003020000020004" pitchFamily="34" charset="0"/>
              </a:rPr>
              <a:t> через </a:t>
            </a:r>
            <a:r>
              <a:rPr lang="ru-RU" sz="2000" dirty="0" err="1">
                <a:latin typeface="Kaspersky Sans Display" panose="020B0003020000020004" pitchFamily="34" charset="0"/>
              </a:rPr>
              <a:t>моки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12" name="Текст 30">
            <a:extLst>
              <a:ext uri="{FF2B5EF4-FFF2-40B4-BE49-F238E27FC236}">
                <a16:creationId xmlns:a16="http://schemas.microsoft.com/office/drawing/2014/main" id="{E5048D61-2DEC-1B4D-9C87-81841AFFD710}"/>
              </a:ext>
            </a:extLst>
          </p:cNvPr>
          <p:cNvSpPr txBox="1">
            <a:spLocks/>
          </p:cNvSpPr>
          <p:nvPr/>
        </p:nvSpPr>
        <p:spPr>
          <a:xfrm>
            <a:off x="6953474" y="4221088"/>
            <a:ext cx="3983567" cy="18368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ru-RU" sz="2000" b="1" dirty="0">
                <a:latin typeface="+mn-lt"/>
              </a:rPr>
              <a:t>Пишутся обычно в трех случаях</a:t>
            </a:r>
            <a:r>
              <a:rPr lang="en-US" sz="2000" b="1" dirty="0">
                <a:latin typeface="+mn-lt"/>
              </a:rPr>
              <a:t>:</a:t>
            </a:r>
          </a:p>
          <a:p>
            <a:pPr marL="342900" indent="-342900">
              <a:buFontTx/>
              <a:buChar char="-"/>
            </a:pPr>
            <a:r>
              <a:rPr lang="ru-RU" sz="2000" dirty="0">
                <a:latin typeface="Kaspersky Sans Display" panose="020B0003020000020004" pitchFamily="34" charset="0"/>
              </a:rPr>
              <a:t>Покрыть старую логику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latin typeface="Kaspersky Sans Display" panose="020B0003020000020004" pitchFamily="34" charset="0"/>
              </a:rPr>
              <a:t>TDD</a:t>
            </a:r>
            <a:endParaRPr lang="ru-RU" sz="2000" dirty="0">
              <a:latin typeface="Kaspersky Sans Display" panose="020B0003020000020004" pitchFamily="34" charset="0"/>
            </a:endParaRPr>
          </a:p>
          <a:p>
            <a:pPr marL="342900" indent="-342900">
              <a:buFontTx/>
              <a:buChar char="-"/>
            </a:pPr>
            <a:r>
              <a:rPr lang="ru-RU" sz="2000" dirty="0">
                <a:latin typeface="Kaspersky Sans Display" panose="020B0003020000020004" pitchFamily="34" charset="0"/>
              </a:rPr>
              <a:t>Нашелся баг</a:t>
            </a:r>
            <a:endParaRPr lang="en-US" sz="2000" dirty="0">
              <a:latin typeface="Kaspersky Sans Display" panose="020B0003020000020004" pitchFamily="34" charset="0"/>
            </a:endParaRPr>
          </a:p>
          <a:p>
            <a:pPr>
              <a:buNone/>
            </a:pPr>
            <a:endParaRPr lang="en-US" sz="2000" dirty="0">
              <a:latin typeface="Kaspersky Sans Display" panose="020B0003020000020004" pitchFamily="34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5360" y="788707"/>
            <a:ext cx="11521280" cy="1128380"/>
          </a:xfrm>
        </p:spPr>
        <p:txBody>
          <a:bodyPr/>
          <a:lstStyle/>
          <a:p>
            <a:pPr algn="ctr"/>
            <a:r>
              <a:rPr lang="ru-RU" sz="4000" dirty="0"/>
              <a:t>Спасибо за внимание!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lvl="2"/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0251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3"/>
            <a:r>
              <a:rPr lang="ru-RU" b="0" dirty="0">
                <a:latin typeface="Kaspersky Sans Display" panose="020B0003020000020004" pitchFamily="34" charset="0"/>
              </a:rPr>
              <a:t>Структура теста из трех секций</a:t>
            </a:r>
            <a:endParaRPr lang="en-US" b="0" dirty="0">
              <a:latin typeface="Kaspersky Sans Display" panose="020B0003020000020004" pitchFamily="34" charset="0"/>
            </a:endParaRPr>
          </a:p>
        </p:txBody>
      </p:sp>
      <p:sp>
        <p:nvSpPr>
          <p:cNvPr id="10" name="Текст 22">
            <a:extLst>
              <a:ext uri="{FF2B5EF4-FFF2-40B4-BE49-F238E27FC236}">
                <a16:creationId xmlns:a16="http://schemas.microsoft.com/office/drawing/2014/main" id="{AAD89631-FAD0-DC4D-929C-372DE3C67302}"/>
              </a:ext>
            </a:extLst>
          </p:cNvPr>
          <p:cNvSpPr txBox="1">
            <a:spLocks/>
          </p:cNvSpPr>
          <p:nvPr/>
        </p:nvSpPr>
        <p:spPr>
          <a:xfrm>
            <a:off x="6912090" y="3044957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000" b="1" dirty="0">
                <a:latin typeface="+mn-lt"/>
              </a:rPr>
              <a:t>Act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Вызов метода. Самая короткая.</a:t>
            </a:r>
            <a:endParaRPr lang="en-US" sz="2000" dirty="0">
              <a:latin typeface="Kaspersky Sans Display" panose="020B0003020000020004" pitchFamily="34" charset="0"/>
            </a:endParaRPr>
          </a:p>
          <a:p>
            <a:endParaRPr lang="x-none" sz="2000" dirty="0">
              <a:latin typeface="Kaspersky Sans Display" panose="020B0003020000020004" pitchFamily="34" charset="0"/>
            </a:endParaRPr>
          </a:p>
        </p:txBody>
      </p:sp>
      <p:sp>
        <p:nvSpPr>
          <p:cNvPr id="11" name="Текст 23">
            <a:extLst>
              <a:ext uri="{FF2B5EF4-FFF2-40B4-BE49-F238E27FC236}">
                <a16:creationId xmlns:a16="http://schemas.microsoft.com/office/drawing/2014/main" id="{44241438-83CA-6F47-A50C-6803348388EB}"/>
              </a:ext>
            </a:extLst>
          </p:cNvPr>
          <p:cNvSpPr txBox="1">
            <a:spLocks/>
          </p:cNvSpPr>
          <p:nvPr/>
        </p:nvSpPr>
        <p:spPr>
          <a:xfrm>
            <a:off x="6912091" y="1220756"/>
            <a:ext cx="3983567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tabLst/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000" b="1" dirty="0">
                <a:latin typeface="+mn-lt"/>
              </a:rPr>
              <a:t>Arrange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Вывод моков и их реакции на входные данные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  <p:sp>
        <p:nvSpPr>
          <p:cNvPr id="12" name="Текст 30">
            <a:extLst>
              <a:ext uri="{FF2B5EF4-FFF2-40B4-BE49-F238E27FC236}">
                <a16:creationId xmlns:a16="http://schemas.microsoft.com/office/drawing/2014/main" id="{E5048D61-2DEC-1B4D-9C87-81841AFFD710}"/>
              </a:ext>
            </a:extLst>
          </p:cNvPr>
          <p:cNvSpPr txBox="1">
            <a:spLocks/>
          </p:cNvSpPr>
          <p:nvPr/>
        </p:nvSpPr>
        <p:spPr>
          <a:xfrm>
            <a:off x="6912090" y="4869158"/>
            <a:ext cx="3983567" cy="15361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500" b="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000" b="1" dirty="0">
                <a:latin typeface="+mn-lt"/>
              </a:rPr>
              <a:t>Assert</a:t>
            </a:r>
            <a:br>
              <a:rPr lang="en-US" sz="2000" dirty="0">
                <a:latin typeface="Kaspersky Sans Display" panose="020B0003020000020004" pitchFamily="34" charset="0"/>
              </a:rPr>
            </a:br>
            <a:r>
              <a:rPr lang="ru-RU" sz="2000" dirty="0">
                <a:latin typeface="Kaspersky Sans Display" panose="020B0003020000020004" pitchFamily="34" charset="0"/>
              </a:rPr>
              <a:t>Проверяются поля результата, вызовы и данные методов моков</a:t>
            </a:r>
            <a:endParaRPr lang="en-US" sz="2000" dirty="0">
              <a:latin typeface="Kaspersky Sans Display" panose="020B00030200000200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88A257B-C028-04E0-3C42-57E73A155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27025"/>
            <a:ext cx="10515600" cy="447675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Kaspersky Sans Display" panose="020B0604020202020204" charset="0"/>
              </a:rPr>
              <a:t>Пример обычного теста</a:t>
            </a:r>
            <a:endParaRPr lang="en-US" sz="2000" dirty="0">
              <a:latin typeface="Kaspersky Sans Display" panose="020B060402020202020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7ED608-072D-FF45-3CA9-0BA85BCC28C7}"/>
              </a:ext>
            </a:extLst>
          </p:cNvPr>
          <p:cNvSpPr txBox="1"/>
          <p:nvPr/>
        </p:nvSpPr>
        <p:spPr>
          <a:xfrm>
            <a:off x="2365375" y="2036311"/>
            <a:ext cx="5314950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[Fact]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Test()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Arrange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_service1Mock.When(...).Do(...);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_service2Mock.When(...).Returns(...);</a:t>
            </a:r>
          </a:p>
          <a:p>
            <a:pPr>
              <a:lnSpc>
                <a:spcPts val="1425"/>
              </a:lnSpc>
              <a:buNone/>
            </a:pP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Act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outputData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_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testedService.DoSomething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inputData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// </a:t>
            </a:r>
            <a:r>
              <a:rPr lang="ru-RU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внутри использует _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service1Mock, _service2Mock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Assert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Assert.Equal(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ExpectedValue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outputData.Field1);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_service1.Received(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DoSomethingElse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22579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Текст 73">
            <a:extLst>
              <a:ext uri="{FF2B5EF4-FFF2-40B4-BE49-F238E27FC236}">
                <a16:creationId xmlns:a16="http://schemas.microsoft.com/office/drawing/2014/main" id="{6BFD1027-1B5F-4BB1-B665-B911670193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1453" y="1268762"/>
            <a:ext cx="6741597" cy="1968217"/>
          </a:xfrm>
        </p:spPr>
        <p:txBody>
          <a:bodyPr>
            <a:normAutofit/>
          </a:bodyPr>
          <a:lstStyle/>
          <a:p>
            <a:r>
              <a:rPr lang="ru-RU" dirty="0"/>
              <a:t>Когда тесты начинают усложняться</a:t>
            </a:r>
            <a:endParaRPr lang="en-US" dirty="0"/>
          </a:p>
        </p:txBody>
      </p:sp>
      <p:sp>
        <p:nvSpPr>
          <p:cNvPr id="72" name="Текст 71">
            <a:extLst>
              <a:ext uri="{FF2B5EF4-FFF2-40B4-BE49-F238E27FC236}">
                <a16:creationId xmlns:a16="http://schemas.microsoft.com/office/drawing/2014/main" id="{CFC82EEB-D9D0-4A72-8B4C-01F36DEBD4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/>
              <a:t>Если тест сложно писать</a:t>
            </a:r>
            <a:br>
              <a:rPr lang="en-US" dirty="0">
                <a:latin typeface="Kaspersky Sans Display" panose="020B0003020000020004" pitchFamily="34" charset="0"/>
              </a:rPr>
            </a:br>
            <a:r>
              <a:rPr lang="ru-RU" dirty="0">
                <a:latin typeface="Kaspersky Sans Display" panose="020B0003020000020004" pitchFamily="34" charset="0"/>
              </a:rPr>
              <a:t>То надо еще раз посмотреть на архитектуру</a:t>
            </a:r>
            <a:endParaRPr lang="en-US" dirty="0">
              <a:latin typeface="Kaspersky Sans Display" panose="020B0003020000020004" pitchFamily="34" charset="0"/>
            </a:endParaRPr>
          </a:p>
        </p:txBody>
      </p:sp>
      <p:sp>
        <p:nvSpPr>
          <p:cNvPr id="70" name="Текст 69">
            <a:extLst>
              <a:ext uri="{FF2B5EF4-FFF2-40B4-BE49-F238E27FC236}">
                <a16:creationId xmlns:a16="http://schemas.microsoft.com/office/drawing/2014/main" id="{4FC7F147-0F95-48D1-90A7-7E121BB390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lvl="3">
              <a:buNone/>
            </a:pPr>
            <a:r>
              <a:rPr lang="en-US" b="1" dirty="0">
                <a:latin typeface="Kaspersky Sans Display" panose="020B0003020000020004" pitchFamily="34" charset="0"/>
              </a:rPr>
              <a:t>Act </a:t>
            </a:r>
            <a:r>
              <a:rPr lang="ru-RU" b="1" dirty="0">
                <a:latin typeface="Kaspersky Sans Display" panose="020B0003020000020004" pitchFamily="34" charset="0"/>
              </a:rPr>
              <a:t>остается коротким</a:t>
            </a:r>
          </a:p>
          <a:p>
            <a:pPr lvl="3">
              <a:buNone/>
            </a:pPr>
            <a:r>
              <a:rPr lang="ru-RU" dirty="0">
                <a:latin typeface="Kaspersky Sans Display" panose="020B0003020000020004" pitchFamily="34" charset="0"/>
              </a:rPr>
              <a:t>Но </a:t>
            </a:r>
            <a:r>
              <a:rPr lang="en-US" dirty="0">
                <a:latin typeface="Kaspersky Sans Display" panose="020B0003020000020004" pitchFamily="34" charset="0"/>
              </a:rPr>
              <a:t>Arrange </a:t>
            </a:r>
            <a:r>
              <a:rPr lang="ru-RU" dirty="0">
                <a:latin typeface="Kaspersky Sans Display" panose="020B0003020000020004" pitchFamily="34" charset="0"/>
              </a:rPr>
              <a:t>и </a:t>
            </a:r>
            <a:r>
              <a:rPr lang="en-US" dirty="0">
                <a:latin typeface="Kaspersky Sans Display" panose="020B0003020000020004" pitchFamily="34" charset="0"/>
              </a:rPr>
              <a:t>Assert </a:t>
            </a:r>
            <a:r>
              <a:rPr lang="ru-RU" dirty="0">
                <a:latin typeface="Kaspersky Sans Display" panose="020B0003020000020004" pitchFamily="34" charset="0"/>
              </a:rPr>
              <a:t>растут</a:t>
            </a:r>
            <a:endParaRPr lang="en-US" dirty="0">
              <a:latin typeface="Kaspersky Sans Display" panose="020B0003020000020004" pitchFamily="34" charset="0"/>
            </a:endParaRPr>
          </a:p>
        </p:txBody>
      </p:sp>
      <p:sp>
        <p:nvSpPr>
          <p:cNvPr id="68" name="Текст 67">
            <a:extLst>
              <a:ext uri="{FF2B5EF4-FFF2-40B4-BE49-F238E27FC236}">
                <a16:creationId xmlns:a16="http://schemas.microsoft.com/office/drawing/2014/main" id="{2D88CE14-ADF4-4F97-8AAD-34DFFFB650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/>
              <a:t>Но! Метод может быть сложен сам по себе</a:t>
            </a:r>
            <a:endParaRPr lang="en-US" dirty="0">
              <a:latin typeface="Kaspersky Sans Display" panose="020B0003020000020004" pitchFamily="34" charset="0"/>
            </a:endParaRPr>
          </a:p>
        </p:txBody>
      </p:sp>
      <p:sp>
        <p:nvSpPr>
          <p:cNvPr id="66" name="Текст 65">
            <a:extLst>
              <a:ext uri="{FF2B5EF4-FFF2-40B4-BE49-F238E27FC236}">
                <a16:creationId xmlns:a16="http://schemas.microsoft.com/office/drawing/2014/main" id="{23B03030-C0DE-4BEA-84E2-11AA1DED0B8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3">
              <a:buNone/>
            </a:pPr>
            <a:r>
              <a:rPr lang="ru-RU" b="1" dirty="0">
                <a:latin typeface="Kaspersky Sans Display" panose="020B0003020000020004" pitchFamily="34" charset="0"/>
              </a:rPr>
              <a:t>Простые тесты</a:t>
            </a:r>
            <a:br>
              <a:rPr lang="en-US" dirty="0">
                <a:latin typeface="Kaspersky Sans Display" panose="020B0003020000020004" pitchFamily="34" charset="0"/>
              </a:rPr>
            </a:br>
            <a:r>
              <a:rPr lang="ru-RU" dirty="0">
                <a:latin typeface="Kaspersky Sans Display" panose="020B0003020000020004" pitchFamily="34" charset="0"/>
              </a:rPr>
              <a:t>Не вызывают проблем</a:t>
            </a:r>
            <a:endParaRPr lang="en-US" dirty="0"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388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0D87DC73-0562-EA79-4F00-C4D8CB508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880" y="580009"/>
            <a:ext cx="6230240" cy="5697981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0882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1127</TotalTime>
  <Words>2510</Words>
  <Application>Microsoft Office PowerPoint</Application>
  <PresentationFormat>Widescreen</PresentationFormat>
  <Paragraphs>427</Paragraphs>
  <Slides>50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1" baseType="lpstr">
      <vt:lpstr>Aptos</vt:lpstr>
      <vt:lpstr>Aptos Display</vt:lpstr>
      <vt:lpstr>Arial</vt:lpstr>
      <vt:lpstr>Cascadia Mono</vt:lpstr>
      <vt:lpstr>Consolas</vt:lpstr>
      <vt:lpstr>Kaspersky Sans Display</vt:lpstr>
      <vt:lpstr>Kaspersky Sans Display Light</vt:lpstr>
      <vt:lpstr>Kaspersky Sans Display Medium</vt:lpstr>
      <vt:lpstr>Kaspersky Sans Display Semibold</vt:lpstr>
      <vt:lpstr>Wingdings</vt:lpstr>
      <vt:lpstr>Office Theme</vt:lpstr>
      <vt:lpstr>Аппрувал-тестирование в .NET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Пример обычного теста</vt:lpstr>
      <vt:lpstr>PowerPoint Presentation</vt:lpstr>
      <vt:lpstr>PowerPoint Presentation</vt:lpstr>
      <vt:lpstr>Часть 1. Рост сложности секции Assert</vt:lpstr>
      <vt:lpstr>PowerPoint Presentation</vt:lpstr>
      <vt:lpstr>Рост количества ассертов</vt:lpstr>
      <vt:lpstr>Реальный пример – иерархии позиций и финансовых транзакций</vt:lpstr>
      <vt:lpstr>PowerPoint Presentation</vt:lpstr>
      <vt:lpstr>PowerPoint Presentation</vt:lpstr>
      <vt:lpstr>PowerPoint Presentation</vt:lpstr>
      <vt:lpstr>Пример теста с использованием библиотеки https://github.com/approvals/ApprovalTests.Net</vt:lpstr>
      <vt:lpstr>Demo 1</vt:lpstr>
      <vt:lpstr>PowerPoint Presentation</vt:lpstr>
      <vt:lpstr>PowerPoint Presentation</vt:lpstr>
      <vt:lpstr>PowerPoint Presentation</vt:lpstr>
      <vt:lpstr>Не нужна вся информация объекта – анонимные типы</vt:lpstr>
      <vt:lpstr>PowerPoint Presentation</vt:lpstr>
      <vt:lpstr>PowerPoint Presentation</vt:lpstr>
      <vt:lpstr>Врапперы – один из способов привести DateTime/GUID к статичным данным</vt:lpstr>
      <vt:lpstr>PowerPoint Presentation</vt:lpstr>
      <vt:lpstr>Demo 2</vt:lpstr>
      <vt:lpstr>PowerPoint Presentation</vt:lpstr>
      <vt:lpstr>Пример ASCII таблицы</vt:lpstr>
      <vt:lpstr>DataTable как результат работы метода</vt:lpstr>
      <vt:lpstr>PowerPoint Presentation</vt:lpstr>
      <vt:lpstr>Demo 3</vt:lpstr>
      <vt:lpstr>Часть 2. Рост сложности секции Arrange</vt:lpstr>
      <vt:lpstr>PowerPoint Presentation</vt:lpstr>
      <vt:lpstr>InlineData и MemberData</vt:lpstr>
      <vt:lpstr>PowerPoint Presentation</vt:lpstr>
      <vt:lpstr>PowerPoint Presentation</vt:lpstr>
      <vt:lpstr>Атрибуты [InlineData], [MemberData] + получение данных из внешнего файла </vt:lpstr>
      <vt:lpstr>Парсинг при помощи F#</vt:lpstr>
      <vt:lpstr>Demo 4</vt:lpstr>
      <vt:lpstr>PowerPoint Presentation</vt:lpstr>
      <vt:lpstr>PowerPoint Presentation</vt:lpstr>
      <vt:lpstr>PowerPoint Presentation</vt:lpstr>
      <vt:lpstr>Пример гибридного теста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Аппрувал-тестирование в .NET</dc:title>
  <dc:creator>Konstantin Finagin</dc:creator>
  <cp:lastModifiedBy>Konstantin Finagin</cp:lastModifiedBy>
  <cp:revision>82</cp:revision>
  <dcterms:created xsi:type="dcterms:W3CDTF">2025-05-20T21:16:07Z</dcterms:created>
  <dcterms:modified xsi:type="dcterms:W3CDTF">2025-05-23T08:45:42Z</dcterms:modified>
</cp:coreProperties>
</file>